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0"/>
  </p:notesMasterIdLst>
  <p:sldIdLst>
    <p:sldId id="256" r:id="rId2"/>
    <p:sldId id="258" r:id="rId3"/>
    <p:sldId id="257" r:id="rId4"/>
    <p:sldId id="306" r:id="rId5"/>
    <p:sldId id="318" r:id="rId6"/>
    <p:sldId id="319" r:id="rId7"/>
    <p:sldId id="308" r:id="rId8"/>
    <p:sldId id="320" r:id="rId9"/>
    <p:sldId id="321" r:id="rId10"/>
    <p:sldId id="322" r:id="rId11"/>
    <p:sldId id="323" r:id="rId12"/>
    <p:sldId id="309" r:id="rId13"/>
    <p:sldId id="324" r:id="rId14"/>
    <p:sldId id="325" r:id="rId15"/>
    <p:sldId id="326" r:id="rId16"/>
    <p:sldId id="327" r:id="rId17"/>
    <p:sldId id="310" r:id="rId18"/>
    <p:sldId id="328" r:id="rId19"/>
    <p:sldId id="329" r:id="rId20"/>
    <p:sldId id="311" r:id="rId21"/>
    <p:sldId id="331" r:id="rId22"/>
    <p:sldId id="335" r:id="rId23"/>
    <p:sldId id="336" r:id="rId24"/>
    <p:sldId id="313" r:id="rId25"/>
    <p:sldId id="334" r:id="rId26"/>
    <p:sldId id="314" r:id="rId27"/>
    <p:sldId id="315" r:id="rId28"/>
    <p:sldId id="312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mfortaa" panose="020B0604020202020204" charset="0"/>
      <p:regular r:id="rId35"/>
      <p:bold r:id="rId36"/>
    </p:embeddedFont>
    <p:embeddedFont>
      <p:font typeface="Source Code Pro Black" panose="020B0809030403020204" pitchFamily="49" charset="0"/>
      <p:bold r:id="rId37"/>
      <p:boldItalic r:id="rId38"/>
    </p:embeddedFont>
    <p:embeddedFont>
      <p:font typeface="Source Sans Pro Black" panose="020B0803030403020204" pitchFamily="34" charset="0"/>
      <p:bold r:id="rId39"/>
      <p:boldItalic r:id="rId40"/>
    </p:embeddedFont>
    <p:embeddedFont>
      <p:font typeface="Quicksand" panose="020B0604020202020204" charset="0"/>
      <p:regular r:id="rId41"/>
      <p:bold r:id="rId42"/>
    </p:embeddedFont>
    <p:embeddedFont>
      <p:font typeface="Tahoma" panose="020B0604030504040204" pitchFamily="34" charset="0"/>
      <p:regular r:id="rId43"/>
      <p:bold r:id="rId44"/>
    </p:embeddedFont>
    <p:embeddedFont>
      <p:font typeface="Quicksand SemiBold" panose="020B0604020202020204" charset="0"/>
      <p:regular r:id="rId45"/>
      <p:bold r:id="rId46"/>
    </p:embeddedFont>
    <p:embeddedFont>
      <p:font typeface="Cambria Math" panose="02040503050406030204" pitchFamily="18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11AE27-AB50-43D1-A57C-DE136F32432A}">
  <a:tblStyle styleId="{4311AE27-AB50-43D1-A57C-DE136F3243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4660"/>
  </p:normalViewPr>
  <p:slideViewPr>
    <p:cSldViewPr snapToGrid="0">
      <p:cViewPr varScale="1">
        <p:scale>
          <a:sx n="87" d="100"/>
          <a:sy n="87" d="100"/>
        </p:scale>
        <p:origin x="6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006008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18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d4f523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d4f523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354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d4f523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d4f523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814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d4f523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d4f523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812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d4f523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d4f523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46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d4f523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d4f523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506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d4f523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d4f523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496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d4f523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d4f523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016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d4f523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d4f523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362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d4f523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d4f523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808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d4f523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d4f523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3047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6de86da9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6de86da95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17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d4f523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d4f523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972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d4f523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d4f523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5593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23831741a3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23831741a3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908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23831741a3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23831741a3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16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d4f523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d4f523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991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6ade98ef0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6ade98ef0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198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d4f523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d4f523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22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d4f523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d4f523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676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d4f523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d4f523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306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93798c3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93798c3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832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d4f523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d4f523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146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d4f523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d4f523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133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d4f523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d4f523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632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d4f523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d4f523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471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d4f523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d4f523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37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d4f523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d4f523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408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28467">
            <a:off x="6231167" y="-305286"/>
            <a:ext cx="5991890" cy="544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96205">
            <a:off x="-2716952" y="-378876"/>
            <a:ext cx="5889078" cy="5353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427100" y="2338909"/>
            <a:ext cx="4289700" cy="7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rot="141331">
            <a:off x="3302461" y="3924721"/>
            <a:ext cx="2540146" cy="583694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15775">
            <a:off x="-3813946" y="2221212"/>
            <a:ext cx="5241695" cy="476517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 b="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5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dk2"/>
            </a:outerShdw>
          </a:effectLst>
        </p:spPr>
      </p:cxnSp>
      <p:cxnSp>
        <p:nvCxnSpPr>
          <p:cNvPr id="27" name="Google Shape;27;p5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dk2"/>
            </a:outerShdw>
          </a:effectLst>
        </p:spPr>
      </p:cxn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806213" y="2859125"/>
            <a:ext cx="26346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806213" y="3259424"/>
            <a:ext cx="2634600" cy="1213200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3"/>
          </p:nvPr>
        </p:nvSpPr>
        <p:spPr>
          <a:xfrm>
            <a:off x="4703188" y="2859125"/>
            <a:ext cx="26346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4703188" y="3259424"/>
            <a:ext cx="2634600" cy="1213200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0580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340679" y="-2857712"/>
            <a:ext cx="5241694" cy="47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 rot="-481">
            <a:off x="5425435" y="695183"/>
            <a:ext cx="21432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>
            <a:off x="5365023" y="2424100"/>
            <a:ext cx="2262900" cy="7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 rot="141238">
            <a:off x="5076398" y="3654382"/>
            <a:ext cx="2841298" cy="583694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 b="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cxnSp>
        <p:nvCxnSpPr>
          <p:cNvPr id="34" name="Google Shape;34;p6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cxnSp>
        <p:nvCxnSpPr>
          <p:cNvPr id="35" name="Google Shape;35;p6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15775">
            <a:off x="-3963021" y="2333062"/>
            <a:ext cx="5241695" cy="476517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1815625" y="1949595"/>
            <a:ext cx="25446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 hasCustomPrompt="1"/>
          </p:nvPr>
        </p:nvSpPr>
        <p:spPr>
          <a:xfrm rot="-531643">
            <a:off x="749677" y="2116437"/>
            <a:ext cx="878383" cy="6327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815625" y="2349900"/>
            <a:ext cx="2544600" cy="682200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cxnSp>
        <p:nvCxnSpPr>
          <p:cNvPr id="67" name="Google Shape;67;p13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2"/>
            </a:outerShdw>
          </a:effectLst>
        </p:spPr>
      </p:cxnSp>
      <p:cxnSp>
        <p:nvCxnSpPr>
          <p:cNvPr id="68" name="Google Shape;68;p13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2"/>
            </a:outerShdw>
          </a:effectLst>
        </p:spPr>
      </p:cxnSp>
      <p:sp>
        <p:nvSpPr>
          <p:cNvPr id="69" name="Google Shape;69;p13"/>
          <p:cNvSpPr txBox="1">
            <a:spLocks noGrp="1"/>
          </p:cNvSpPr>
          <p:nvPr>
            <p:ph type="ctrTitle" idx="3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 b="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5881275" y="1949595"/>
            <a:ext cx="25446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5" hasCustomPrompt="1"/>
          </p:nvPr>
        </p:nvSpPr>
        <p:spPr>
          <a:xfrm rot="411919">
            <a:off x="4815838" y="2116362"/>
            <a:ext cx="878398" cy="6327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6"/>
          </p:nvPr>
        </p:nvSpPr>
        <p:spPr>
          <a:xfrm>
            <a:off x="5881275" y="2349900"/>
            <a:ext cx="2544600" cy="682200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7"/>
          </p:nvPr>
        </p:nvSpPr>
        <p:spPr>
          <a:xfrm>
            <a:off x="1815625" y="3244995"/>
            <a:ext cx="25446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 rot="525662">
            <a:off x="750720" y="3405281"/>
            <a:ext cx="878450" cy="632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9"/>
          </p:nvPr>
        </p:nvSpPr>
        <p:spPr>
          <a:xfrm>
            <a:off x="1815625" y="3645300"/>
            <a:ext cx="2544600" cy="682200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/>
          </p:nvPr>
        </p:nvSpPr>
        <p:spPr>
          <a:xfrm>
            <a:off x="5881275" y="3244995"/>
            <a:ext cx="25446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 rot="-343336">
            <a:off x="4815349" y="3411913"/>
            <a:ext cx="878578" cy="632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5"/>
          </p:nvPr>
        </p:nvSpPr>
        <p:spPr>
          <a:xfrm>
            <a:off x="5881275" y="3645300"/>
            <a:ext cx="2544600" cy="682200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 b="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cxnSp>
        <p:nvCxnSpPr>
          <p:cNvPr id="127" name="Google Shape;127;p21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dk2"/>
            </a:outerShdw>
          </a:effectLst>
        </p:spPr>
      </p:cxnSp>
      <p:cxnSp>
        <p:nvCxnSpPr>
          <p:cNvPr id="128" name="Google Shape;128;p21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dk2"/>
            </a:outerShdw>
          </a:effectLst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6904016" y="-2244274"/>
            <a:ext cx="4693315" cy="42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238417">
            <a:off x="-3838968" y="2351121"/>
            <a:ext cx="5570134" cy="506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554975" flipH="1">
            <a:off x="-2638010" y="-3034924"/>
            <a:ext cx="4693315" cy="42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415775" flipH="1">
            <a:off x="7808589" y="2347680"/>
            <a:ext cx="4963465" cy="4512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 rot="-2266879">
            <a:off x="7735446" y="589533"/>
            <a:ext cx="241411" cy="22941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6"/>
          <p:cNvSpPr/>
          <p:nvPr/>
        </p:nvSpPr>
        <p:spPr>
          <a:xfrm rot="-2080782">
            <a:off x="8148629" y="678254"/>
            <a:ext cx="351677" cy="3346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6"/>
          <p:cNvSpPr/>
          <p:nvPr/>
        </p:nvSpPr>
        <p:spPr>
          <a:xfrm rot="-2266879">
            <a:off x="603121" y="702571"/>
            <a:ext cx="241411" cy="22941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6"/>
          <p:cNvSpPr/>
          <p:nvPr/>
        </p:nvSpPr>
        <p:spPr>
          <a:xfrm rot="2266879" flipH="1">
            <a:off x="1145537" y="4296808"/>
            <a:ext cx="241411" cy="22941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6"/>
          <p:cNvSpPr/>
          <p:nvPr/>
        </p:nvSpPr>
        <p:spPr>
          <a:xfrm rot="2080782" flipH="1">
            <a:off x="622087" y="4385529"/>
            <a:ext cx="351677" cy="3346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/>
          <p:nvPr/>
        </p:nvSpPr>
        <p:spPr>
          <a:xfrm rot="2266879" flipH="1">
            <a:off x="8277862" y="4409846"/>
            <a:ext cx="241411" cy="22941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257175" algn="bl" rotWithShape="0">
              <a:schemeClr val="lt1">
                <a:alpha val="79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sz="35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  <a:effectLst>
            <a:outerShdw blurRad="128588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7" r:id="rId6"/>
    <p:sldLayoutId id="2147483670" r:id="rId7"/>
    <p:sldLayoutId id="2147483671" r:id="rId8"/>
    <p:sldLayoutId id="2147483672" r:id="rId9"/>
    <p:sldLayoutId id="214748367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/>
          <p:nvPr/>
        </p:nvSpPr>
        <p:spPr>
          <a:xfrm rot="19935693">
            <a:off x="2254288" y="3112123"/>
            <a:ext cx="2003845" cy="154937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ctrTitle"/>
          </p:nvPr>
        </p:nvSpPr>
        <p:spPr>
          <a:xfrm>
            <a:off x="2462399" y="2066764"/>
            <a:ext cx="4289700" cy="7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0B0F0"/>
                </a:solidFill>
              </a:rPr>
              <a:t>Maximizing Rewards</a:t>
            </a:r>
            <a:endParaRPr sz="2000" dirty="0">
              <a:solidFill>
                <a:srgbClr val="00B0F0"/>
              </a:solidFill>
            </a:endParaRPr>
          </a:p>
        </p:txBody>
      </p:sp>
      <p:sp>
        <p:nvSpPr>
          <p:cNvPr id="177" name="Google Shape;177;p30"/>
          <p:cNvSpPr/>
          <p:nvPr/>
        </p:nvSpPr>
        <p:spPr>
          <a:xfrm>
            <a:off x="2225348" y="1245403"/>
            <a:ext cx="4836360" cy="7592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1" i="0" dirty="0" smtClean="0"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GAMBLING THEORY</a:t>
            </a:r>
            <a:endParaRPr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  <p:sp>
        <p:nvSpPr>
          <p:cNvPr id="178" name="Google Shape;178;p30"/>
          <p:cNvSpPr/>
          <p:nvPr/>
        </p:nvSpPr>
        <p:spPr>
          <a:xfrm>
            <a:off x="3762573" y="2518556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0"/>
          <p:cNvSpPr/>
          <p:nvPr/>
        </p:nvSpPr>
        <p:spPr>
          <a:xfrm>
            <a:off x="4168247" y="2518556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0"/>
          <p:cNvSpPr/>
          <p:nvPr/>
        </p:nvSpPr>
        <p:spPr>
          <a:xfrm>
            <a:off x="4573922" y="2518556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0"/>
          <p:cNvSpPr/>
          <p:nvPr/>
        </p:nvSpPr>
        <p:spPr>
          <a:xfrm>
            <a:off x="4979596" y="2518556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" name="Google Shape;182;p30"/>
          <p:cNvCxnSpPr/>
          <p:nvPr/>
        </p:nvCxnSpPr>
        <p:spPr>
          <a:xfrm>
            <a:off x="3391196" y="496694"/>
            <a:ext cx="271200" cy="558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cxnSp>
        <p:nvCxnSpPr>
          <p:cNvPr id="183" name="Google Shape;183;p30"/>
          <p:cNvCxnSpPr/>
          <p:nvPr/>
        </p:nvCxnSpPr>
        <p:spPr>
          <a:xfrm flipH="1">
            <a:off x="5431831" y="502799"/>
            <a:ext cx="241200" cy="538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cxnSp>
        <p:nvCxnSpPr>
          <p:cNvPr id="184" name="Google Shape;184;p30"/>
          <p:cNvCxnSpPr/>
          <p:nvPr/>
        </p:nvCxnSpPr>
        <p:spPr>
          <a:xfrm flipH="1">
            <a:off x="4557852" y="281186"/>
            <a:ext cx="2400" cy="606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cxnSp>
        <p:nvCxnSpPr>
          <p:cNvPr id="185" name="Google Shape;185;p30"/>
          <p:cNvCxnSpPr/>
          <p:nvPr/>
        </p:nvCxnSpPr>
        <p:spPr>
          <a:xfrm flipH="1">
            <a:off x="4979596" y="568448"/>
            <a:ext cx="99000" cy="343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cxnSp>
        <p:nvCxnSpPr>
          <p:cNvPr id="186" name="Google Shape;186;p30"/>
          <p:cNvCxnSpPr/>
          <p:nvPr/>
        </p:nvCxnSpPr>
        <p:spPr>
          <a:xfrm>
            <a:off x="4017677" y="580411"/>
            <a:ext cx="97500" cy="331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187" name="Google Shape;187;p30"/>
          <p:cNvSpPr/>
          <p:nvPr/>
        </p:nvSpPr>
        <p:spPr>
          <a:xfrm rot="-1093816">
            <a:off x="2671334" y="3016314"/>
            <a:ext cx="345228" cy="32824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B0F0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0"/>
          <p:cNvSpPr/>
          <p:nvPr/>
        </p:nvSpPr>
        <p:spPr>
          <a:xfrm rot="-906852">
            <a:off x="7120331" y="672475"/>
            <a:ext cx="502793" cy="47827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8;p30"/>
          <p:cNvSpPr/>
          <p:nvPr/>
        </p:nvSpPr>
        <p:spPr>
          <a:xfrm rot="1470353">
            <a:off x="1888507" y="622336"/>
            <a:ext cx="502793" cy="47827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74;p30"/>
          <p:cNvSpPr/>
          <p:nvPr/>
        </p:nvSpPr>
        <p:spPr>
          <a:xfrm rot="1634924">
            <a:off x="4814356" y="3126415"/>
            <a:ext cx="2003845" cy="154937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87;p30"/>
          <p:cNvSpPr/>
          <p:nvPr/>
        </p:nvSpPr>
        <p:spPr>
          <a:xfrm rot="1695135">
            <a:off x="5979548" y="3013561"/>
            <a:ext cx="345228" cy="32824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B0F0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76;p30"/>
          <p:cNvSpPr txBox="1">
            <a:spLocks/>
          </p:cNvSpPr>
          <p:nvPr/>
        </p:nvSpPr>
        <p:spPr>
          <a:xfrm rot="1599248">
            <a:off x="5188915" y="3191667"/>
            <a:ext cx="1677875" cy="583694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fr-FR" sz="1200" b="1" dirty="0" smtClean="0">
                <a:solidFill>
                  <a:srgbClr val="FFFF00"/>
                </a:solidFill>
              </a:rPr>
              <a:t>Présentateurs :</a:t>
            </a:r>
            <a:endParaRPr lang="fr-FR" sz="1200" b="1" dirty="0">
              <a:solidFill>
                <a:srgbClr val="FFFF00"/>
              </a:solidFill>
            </a:endParaRPr>
          </a:p>
        </p:txBody>
      </p:sp>
      <p:sp>
        <p:nvSpPr>
          <p:cNvPr id="23" name="Google Shape;176;p30"/>
          <p:cNvSpPr txBox="1">
            <a:spLocks/>
          </p:cNvSpPr>
          <p:nvPr/>
        </p:nvSpPr>
        <p:spPr>
          <a:xfrm>
            <a:off x="3784498" y="786048"/>
            <a:ext cx="1700460" cy="583694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fr-FR" sz="1200" b="1" dirty="0" smtClean="0"/>
              <a:t>Application to  :</a:t>
            </a:r>
            <a:endParaRPr lang="fr-FR" sz="1200" b="1" dirty="0"/>
          </a:p>
        </p:txBody>
      </p:sp>
      <p:sp>
        <p:nvSpPr>
          <p:cNvPr id="24" name="Google Shape;176;p30"/>
          <p:cNvSpPr txBox="1">
            <a:spLocks/>
          </p:cNvSpPr>
          <p:nvPr/>
        </p:nvSpPr>
        <p:spPr>
          <a:xfrm rot="19874763">
            <a:off x="2417868" y="3173876"/>
            <a:ext cx="1150617" cy="583694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fr-FR" sz="1200" b="1" dirty="0" smtClean="0">
                <a:solidFill>
                  <a:srgbClr val="FFFF00"/>
                </a:solidFill>
              </a:rPr>
              <a:t>Auteur :</a:t>
            </a:r>
            <a:endParaRPr lang="fr-FR" sz="1200" b="1" dirty="0">
              <a:solidFill>
                <a:srgbClr val="FFFF00"/>
              </a:solidFill>
            </a:endParaRPr>
          </a:p>
        </p:txBody>
      </p:sp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 rot="19986342">
            <a:off x="2080955" y="3988055"/>
            <a:ext cx="2540146" cy="583694"/>
          </a:xfrm>
        </p:spPr>
        <p:txBody>
          <a:bodyPr/>
          <a:lstStyle/>
          <a:p>
            <a:r>
              <a:rPr lang="fr-FR" sz="1050" b="1" dirty="0"/>
              <a:t>Introduction to </a:t>
            </a:r>
            <a:r>
              <a:rPr lang="fr-FR" sz="1050" b="1" dirty="0" err="1"/>
              <a:t>Stochastic</a:t>
            </a:r>
            <a:r>
              <a:rPr lang="fr-FR" sz="1050" b="1" dirty="0"/>
              <a:t> </a:t>
            </a:r>
            <a:r>
              <a:rPr lang="fr-FR" sz="1050" b="1" dirty="0" err="1"/>
              <a:t>Dynamic</a:t>
            </a:r>
            <a:r>
              <a:rPr lang="fr-FR" sz="1050" b="1" dirty="0"/>
              <a:t> </a:t>
            </a:r>
            <a:r>
              <a:rPr lang="fr-FR" sz="1050" b="1" dirty="0" err="1"/>
              <a:t>Programming</a:t>
            </a:r>
            <a:endParaRPr lang="fr-FR" sz="1050" b="1" dirty="0"/>
          </a:p>
        </p:txBody>
      </p:sp>
      <p:sp>
        <p:nvSpPr>
          <p:cNvPr id="26" name="Google Shape;176;p30"/>
          <p:cNvSpPr txBox="1">
            <a:spLocks/>
          </p:cNvSpPr>
          <p:nvPr/>
        </p:nvSpPr>
        <p:spPr>
          <a:xfrm rot="19874763">
            <a:off x="2691124" y="3665050"/>
            <a:ext cx="1150617" cy="583694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fr-FR" sz="1200" b="1" dirty="0" smtClean="0">
                <a:solidFill>
                  <a:srgbClr val="FFFF00"/>
                </a:solidFill>
              </a:rPr>
              <a:t>Livre :</a:t>
            </a:r>
            <a:endParaRPr lang="fr-FR" sz="1200" b="1" dirty="0">
              <a:solidFill>
                <a:srgbClr val="FFFF00"/>
              </a:solidFill>
            </a:endParaRPr>
          </a:p>
        </p:txBody>
      </p:sp>
      <p:sp>
        <p:nvSpPr>
          <p:cNvPr id="27" name="Sous-titre 1"/>
          <p:cNvSpPr txBox="1">
            <a:spLocks/>
          </p:cNvSpPr>
          <p:nvPr/>
        </p:nvSpPr>
        <p:spPr>
          <a:xfrm rot="19986342">
            <a:off x="1770358" y="3431073"/>
            <a:ext cx="2540146" cy="583694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fr-FR" sz="1050" dirty="0"/>
              <a:t>Sheldon </a:t>
            </a:r>
            <a:r>
              <a:rPr lang="fr-FR" sz="1050" dirty="0" smtClean="0"/>
              <a:t>ROSS</a:t>
            </a:r>
            <a:endParaRPr lang="fr-FR" sz="1050" b="1" dirty="0"/>
          </a:p>
        </p:txBody>
      </p:sp>
      <p:sp>
        <p:nvSpPr>
          <p:cNvPr id="28" name="Sous-titre 1"/>
          <p:cNvSpPr txBox="1">
            <a:spLocks/>
          </p:cNvSpPr>
          <p:nvPr/>
        </p:nvSpPr>
        <p:spPr>
          <a:xfrm rot="1613419">
            <a:off x="4498018" y="3499989"/>
            <a:ext cx="2540146" cy="583694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fr-FR" sz="1050" dirty="0" smtClean="0"/>
              <a:t>1. Sarah OUHOCINE</a:t>
            </a:r>
            <a:endParaRPr lang="fr-FR" sz="1050" b="1" dirty="0"/>
          </a:p>
        </p:txBody>
      </p:sp>
      <p:sp>
        <p:nvSpPr>
          <p:cNvPr id="29" name="Sous-titre 1"/>
          <p:cNvSpPr txBox="1">
            <a:spLocks/>
          </p:cNvSpPr>
          <p:nvPr/>
        </p:nvSpPr>
        <p:spPr>
          <a:xfrm rot="1613419">
            <a:off x="4350067" y="3780169"/>
            <a:ext cx="2540146" cy="583694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fr-FR" sz="1050" dirty="0"/>
              <a:t>2</a:t>
            </a:r>
            <a:r>
              <a:rPr lang="fr-FR" sz="1050" dirty="0" smtClean="0"/>
              <a:t>. </a:t>
            </a:r>
            <a:r>
              <a:rPr lang="fr-FR" sz="1050" dirty="0" err="1" smtClean="0"/>
              <a:t>Djillali</a:t>
            </a:r>
            <a:r>
              <a:rPr lang="fr-FR" sz="1050" dirty="0" smtClean="0"/>
              <a:t> BOUTOUILI</a:t>
            </a:r>
            <a:endParaRPr lang="fr-FR" sz="1050" b="1" dirty="0"/>
          </a:p>
        </p:txBody>
      </p:sp>
      <p:sp>
        <p:nvSpPr>
          <p:cNvPr id="30" name="Sous-titre 1"/>
          <p:cNvSpPr txBox="1">
            <a:spLocks/>
          </p:cNvSpPr>
          <p:nvPr/>
        </p:nvSpPr>
        <p:spPr>
          <a:xfrm>
            <a:off x="6867064" y="4737736"/>
            <a:ext cx="2540146" cy="583694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fr-FR" sz="1050" b="1" dirty="0" smtClean="0">
                <a:solidFill>
                  <a:srgbClr val="FFFF00"/>
                </a:solidFill>
              </a:rPr>
              <a:t>Professeur</a:t>
            </a:r>
            <a:r>
              <a:rPr lang="fr-FR" sz="1050" dirty="0" smtClean="0"/>
              <a:t> : David AUGER</a:t>
            </a:r>
            <a:endParaRPr lang="fr-FR" sz="1050" b="1" dirty="0"/>
          </a:p>
        </p:txBody>
      </p:sp>
      <p:sp>
        <p:nvSpPr>
          <p:cNvPr id="31" name="Sous-titre 1"/>
          <p:cNvSpPr txBox="1">
            <a:spLocks/>
          </p:cNvSpPr>
          <p:nvPr/>
        </p:nvSpPr>
        <p:spPr>
          <a:xfrm>
            <a:off x="-314799" y="4746953"/>
            <a:ext cx="2540146" cy="583694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fr-FR" sz="1050" b="1" dirty="0" smtClean="0">
                <a:solidFill>
                  <a:srgbClr val="FFFF00"/>
                </a:solidFill>
              </a:rPr>
              <a:t>M2 AMIS | </a:t>
            </a:r>
            <a:r>
              <a:rPr lang="fr-FR" sz="1050" b="1" dirty="0" smtClean="0">
                <a:solidFill>
                  <a:schemeClr val="bg1"/>
                </a:solidFill>
              </a:rPr>
              <a:t>IA &amp; JEUX </a:t>
            </a:r>
            <a:r>
              <a:rPr lang="fr-FR" sz="1050" b="1" dirty="0" smtClean="0">
                <a:solidFill>
                  <a:srgbClr val="FFFF00"/>
                </a:solidFill>
              </a:rPr>
              <a:t>|UVSQ </a:t>
            </a:r>
            <a:endParaRPr lang="fr-FR" sz="1050" b="1" dirty="0"/>
          </a:p>
        </p:txBody>
      </p:sp>
      <p:sp>
        <p:nvSpPr>
          <p:cNvPr id="32" name="Google Shape;178;p30"/>
          <p:cNvSpPr/>
          <p:nvPr/>
        </p:nvSpPr>
        <p:spPr>
          <a:xfrm rot="19713815">
            <a:off x="58490" y="64004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78;p30"/>
          <p:cNvSpPr/>
          <p:nvPr/>
        </p:nvSpPr>
        <p:spPr>
          <a:xfrm rot="2026379">
            <a:off x="8759725" y="55626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018897" y="75553"/>
            <a:ext cx="34610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>
                <a:solidFill>
                  <a:srgbClr val="00B0F0"/>
                </a:solidFill>
                <a:latin typeface="arial" panose="020B0604020202020204" pitchFamily="34" charset="0"/>
              </a:rPr>
              <a:t>Situation du jeu étudié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09298" y="914732"/>
            <a:ext cx="4455066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 joueur </a:t>
            </a:r>
            <a:r>
              <a:rPr lang="fr-FR" sz="1800" b="1" dirty="0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fr-FR" sz="1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entre dans un casino de jeux : </a:t>
            </a:r>
            <a:endParaRPr lang="fr-FR" sz="16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e 33"/>
          <p:cNvGrpSpPr/>
          <p:nvPr/>
        </p:nvGrpSpPr>
        <p:grpSpPr>
          <a:xfrm>
            <a:off x="3349677" y="1279613"/>
            <a:ext cx="2634494" cy="1530655"/>
            <a:chOff x="530106" y="0"/>
            <a:chExt cx="3267193" cy="1943100"/>
          </a:xfrm>
        </p:grpSpPr>
        <p:pic>
          <p:nvPicPr>
            <p:cNvPr id="35" name="Image 3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00"/>
            <a:stretch/>
          </p:blipFill>
          <p:spPr bwMode="auto">
            <a:xfrm>
              <a:off x="530106" y="25400"/>
              <a:ext cx="3267193" cy="1917700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969" b="100000" l="4000" r="917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5" r="20889"/>
            <a:stretch/>
          </p:blipFill>
          <p:spPr bwMode="auto">
            <a:xfrm>
              <a:off x="1536700" y="0"/>
              <a:ext cx="989965" cy="10223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37" name="Groupe 36"/>
          <p:cNvGrpSpPr/>
          <p:nvPr/>
        </p:nvGrpSpPr>
        <p:grpSpPr>
          <a:xfrm>
            <a:off x="3225892" y="3101139"/>
            <a:ext cx="3302000" cy="512201"/>
            <a:chOff x="0" y="0"/>
            <a:chExt cx="3302000" cy="512201"/>
          </a:xfrm>
        </p:grpSpPr>
        <p:grpSp>
          <p:nvGrpSpPr>
            <p:cNvPr id="38" name="Groupe 37"/>
            <p:cNvGrpSpPr/>
            <p:nvPr/>
          </p:nvGrpSpPr>
          <p:grpSpPr>
            <a:xfrm>
              <a:off x="0" y="0"/>
              <a:ext cx="3302000" cy="512201"/>
              <a:chOff x="0" y="0"/>
              <a:chExt cx="3302000" cy="512201"/>
            </a:xfrm>
          </p:grpSpPr>
          <p:sp>
            <p:nvSpPr>
              <p:cNvPr id="42" name="Zone de texte 2"/>
              <p:cNvSpPr txBox="1">
                <a:spLocks noChangeArrowheads="1"/>
              </p:cNvSpPr>
              <p:nvPr/>
            </p:nvSpPr>
            <p:spPr bwMode="auto">
              <a:xfrm>
                <a:off x="412750" y="222250"/>
                <a:ext cx="2889250" cy="2899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200" b="1" dirty="0">
                    <a:solidFill>
                      <a:srgbClr val="FFC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</a:t>
                </a: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peut parier tout montant </a:t>
                </a:r>
                <a:r>
                  <a:rPr lang="fr-FR" sz="12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j ≤ i</a:t>
                </a: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avec </a:t>
                </a:r>
                <a:r>
                  <a:rPr lang="fr-FR" sz="12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j &gt; 0</a:t>
                </a:r>
                <a:endParaRPr lang="fr-FR" sz="1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Zone de texte 2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2889250" cy="2899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Si </a:t>
                </a:r>
                <a:r>
                  <a:rPr lang="fr-FR" sz="1200" b="1" dirty="0">
                    <a:solidFill>
                      <a:srgbClr val="FFC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</a:t>
                </a: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possède </a:t>
                </a:r>
                <a:r>
                  <a:rPr lang="fr-FR" sz="12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i</a:t>
                </a: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dollars avec </a:t>
                </a:r>
                <a:r>
                  <a:rPr lang="fr-FR" sz="12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i &gt; 0</a:t>
                </a: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alors</a:t>
                </a:r>
                <a:endParaRPr lang="fr-FR" sz="1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" name="Groupe 38"/>
            <p:cNvGrpSpPr/>
            <p:nvPr/>
          </p:nvGrpSpPr>
          <p:grpSpPr>
            <a:xfrm>
              <a:off x="390079" y="260350"/>
              <a:ext cx="209550" cy="229306"/>
              <a:chOff x="-22671" y="0"/>
              <a:chExt cx="209550" cy="229306"/>
            </a:xfrm>
          </p:grpSpPr>
          <p:cxnSp>
            <p:nvCxnSpPr>
              <p:cNvPr id="40" name="Connecteur droit 39"/>
              <p:cNvCxnSpPr/>
              <p:nvPr/>
            </p:nvCxnSpPr>
            <p:spPr>
              <a:xfrm>
                <a:off x="0" y="0"/>
                <a:ext cx="0" cy="229306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>
                <a:off x="-22671" y="228600"/>
                <a:ext cx="209550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Rectangle 43"/>
          <p:cNvSpPr/>
          <p:nvPr/>
        </p:nvSpPr>
        <p:spPr>
          <a:xfrm>
            <a:off x="4346535" y="3684216"/>
            <a:ext cx="6479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 plus :</a:t>
            </a:r>
            <a:endParaRPr lang="fr-FR" sz="1000" dirty="0">
              <a:solidFill>
                <a:srgbClr val="00B0F0"/>
              </a:solidFill>
            </a:endParaRPr>
          </a:p>
        </p:txBody>
      </p:sp>
      <p:sp>
        <p:nvSpPr>
          <p:cNvPr id="45" name="Google Shape;850;p58"/>
          <p:cNvSpPr/>
          <p:nvPr/>
        </p:nvSpPr>
        <p:spPr>
          <a:xfrm>
            <a:off x="3940861" y="565943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851;p58"/>
          <p:cNvSpPr/>
          <p:nvPr/>
        </p:nvSpPr>
        <p:spPr>
          <a:xfrm>
            <a:off x="4346535" y="565943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852;p58"/>
          <p:cNvSpPr/>
          <p:nvPr/>
        </p:nvSpPr>
        <p:spPr>
          <a:xfrm>
            <a:off x="4752210" y="565943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853;p58"/>
          <p:cNvSpPr/>
          <p:nvPr/>
        </p:nvSpPr>
        <p:spPr>
          <a:xfrm>
            <a:off x="5146816" y="565943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roupe 51"/>
          <p:cNvGrpSpPr/>
          <p:nvPr/>
        </p:nvGrpSpPr>
        <p:grpSpPr>
          <a:xfrm>
            <a:off x="3225892" y="4029500"/>
            <a:ext cx="3302000" cy="823351"/>
            <a:chOff x="0" y="0"/>
            <a:chExt cx="3302000" cy="823351"/>
          </a:xfrm>
        </p:grpSpPr>
        <p:grpSp>
          <p:nvGrpSpPr>
            <p:cNvPr id="53" name="Groupe 52"/>
            <p:cNvGrpSpPr/>
            <p:nvPr/>
          </p:nvGrpSpPr>
          <p:grpSpPr>
            <a:xfrm>
              <a:off x="0" y="0"/>
              <a:ext cx="3302000" cy="823351"/>
              <a:chOff x="0" y="0"/>
              <a:chExt cx="3302000" cy="823351"/>
            </a:xfrm>
          </p:grpSpPr>
          <p:sp>
            <p:nvSpPr>
              <p:cNvPr id="57" name="Zone de texte 2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2889250" cy="2899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Si </a:t>
                </a:r>
                <a:r>
                  <a:rPr lang="fr-FR" sz="1200" b="1" dirty="0">
                    <a:solidFill>
                      <a:srgbClr val="FFC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</a:t>
                </a: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parie </a:t>
                </a:r>
                <a:r>
                  <a:rPr lang="fr-FR" sz="12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j</a:t>
                </a: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alors soit il :</a:t>
                </a:r>
                <a:endParaRPr lang="fr-FR" sz="1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Zone de texte 2"/>
              <p:cNvSpPr txBox="1">
                <a:spLocks noChangeArrowheads="1"/>
              </p:cNvSpPr>
              <p:nvPr/>
            </p:nvSpPr>
            <p:spPr bwMode="auto">
              <a:xfrm>
                <a:off x="412750" y="292100"/>
                <a:ext cx="2889250" cy="2899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200" b="1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(a)</a:t>
                </a:r>
                <a:r>
                  <a:rPr lang="fr-FR" sz="12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gagne </a:t>
                </a:r>
                <a:r>
                  <a:rPr lang="fr-FR" sz="12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j</a:t>
                </a: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avec probabilité </a:t>
                </a:r>
                <a:r>
                  <a:rPr lang="fr-FR" sz="1200" b="1" dirty="0">
                    <a:solidFill>
                      <a:srgbClr val="92D05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p</a:t>
                </a:r>
                <a:endParaRPr lang="fr-FR" sz="1100" dirty="0">
                  <a:solidFill>
                    <a:srgbClr val="92D05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Zone de texte 2"/>
              <p:cNvSpPr txBox="1">
                <a:spLocks noChangeArrowheads="1"/>
              </p:cNvSpPr>
              <p:nvPr/>
            </p:nvSpPr>
            <p:spPr bwMode="auto">
              <a:xfrm>
                <a:off x="412750" y="533400"/>
                <a:ext cx="2889250" cy="2899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200" b="1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(b)</a:t>
                </a:r>
                <a:r>
                  <a:rPr lang="fr-FR" sz="12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perd</a:t>
                </a:r>
                <a:r>
                  <a:rPr lang="fr-FR" sz="12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j</a:t>
                </a: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avec probabilité </a:t>
                </a:r>
                <a:r>
                  <a:rPr lang="fr-FR" sz="12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1-p</a:t>
                </a:r>
                <a:endParaRPr lang="fr-FR" sz="11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4" name="Groupe 53"/>
            <p:cNvGrpSpPr/>
            <p:nvPr/>
          </p:nvGrpSpPr>
          <p:grpSpPr>
            <a:xfrm>
              <a:off x="412750" y="292100"/>
              <a:ext cx="209550" cy="502285"/>
              <a:chOff x="0" y="-273050"/>
              <a:chExt cx="209550" cy="502285"/>
            </a:xfrm>
          </p:grpSpPr>
          <p:cxnSp>
            <p:nvCxnSpPr>
              <p:cNvPr id="55" name="Connecteur droit 54"/>
              <p:cNvCxnSpPr/>
              <p:nvPr/>
            </p:nvCxnSpPr>
            <p:spPr>
              <a:xfrm>
                <a:off x="0" y="-273050"/>
                <a:ext cx="0" cy="50228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55"/>
              <p:cNvCxnSpPr/>
              <p:nvPr/>
            </p:nvCxnSpPr>
            <p:spPr>
              <a:xfrm>
                <a:off x="0" y="228600"/>
                <a:ext cx="209550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0" name="Google Shape;100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8060" y="1213360"/>
            <a:ext cx="1612539" cy="167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100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1538" y="1316029"/>
            <a:ext cx="1483834" cy="149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005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7485" y="1339934"/>
            <a:ext cx="1412501" cy="145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6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6799" y="1366880"/>
            <a:ext cx="1724160" cy="144338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/>
        </p:nvSpPr>
        <p:spPr>
          <a:xfrm>
            <a:off x="8745992" y="4737020"/>
            <a:ext cx="3369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6</a:t>
            </a:r>
            <a:r>
              <a:rPr lang="fr-FR" sz="1100" dirty="0" smtClean="0">
                <a:solidFill>
                  <a:schemeClr val="bg1"/>
                </a:solidFill>
              </a:rPr>
              <a:t> 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53144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018897" y="75553"/>
            <a:ext cx="34610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>
                <a:solidFill>
                  <a:srgbClr val="00B0F0"/>
                </a:solidFill>
                <a:latin typeface="arial" panose="020B0604020202020204" pitchFamily="34" charset="0"/>
              </a:rPr>
              <a:t>Situation du jeu étudié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09298" y="914732"/>
            <a:ext cx="4455066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 joueur </a:t>
            </a:r>
            <a:r>
              <a:rPr lang="fr-FR" sz="1800" b="1" dirty="0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fr-FR" sz="1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entre dans un casino de jeux : </a:t>
            </a:r>
            <a:endParaRPr lang="fr-FR" sz="16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e 33"/>
          <p:cNvGrpSpPr/>
          <p:nvPr/>
        </p:nvGrpSpPr>
        <p:grpSpPr>
          <a:xfrm>
            <a:off x="3349677" y="1279613"/>
            <a:ext cx="2634494" cy="1530655"/>
            <a:chOff x="530106" y="0"/>
            <a:chExt cx="3267193" cy="1943100"/>
          </a:xfrm>
        </p:grpSpPr>
        <p:pic>
          <p:nvPicPr>
            <p:cNvPr id="35" name="Image 3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00"/>
            <a:stretch/>
          </p:blipFill>
          <p:spPr bwMode="auto">
            <a:xfrm>
              <a:off x="530106" y="25400"/>
              <a:ext cx="3267193" cy="1917700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969" b="100000" l="4000" r="917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5" r="20889"/>
            <a:stretch/>
          </p:blipFill>
          <p:spPr bwMode="auto">
            <a:xfrm>
              <a:off x="1536700" y="0"/>
              <a:ext cx="989965" cy="10223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37" name="Groupe 36"/>
          <p:cNvGrpSpPr/>
          <p:nvPr/>
        </p:nvGrpSpPr>
        <p:grpSpPr>
          <a:xfrm>
            <a:off x="556799" y="3110818"/>
            <a:ext cx="3302000" cy="512201"/>
            <a:chOff x="0" y="0"/>
            <a:chExt cx="3302000" cy="512201"/>
          </a:xfrm>
        </p:grpSpPr>
        <p:grpSp>
          <p:nvGrpSpPr>
            <p:cNvPr id="38" name="Groupe 37"/>
            <p:cNvGrpSpPr/>
            <p:nvPr/>
          </p:nvGrpSpPr>
          <p:grpSpPr>
            <a:xfrm>
              <a:off x="0" y="0"/>
              <a:ext cx="3302000" cy="512201"/>
              <a:chOff x="0" y="0"/>
              <a:chExt cx="3302000" cy="512201"/>
            </a:xfrm>
          </p:grpSpPr>
          <p:sp>
            <p:nvSpPr>
              <p:cNvPr id="42" name="Zone de texte 2"/>
              <p:cNvSpPr txBox="1">
                <a:spLocks noChangeArrowheads="1"/>
              </p:cNvSpPr>
              <p:nvPr/>
            </p:nvSpPr>
            <p:spPr bwMode="auto">
              <a:xfrm>
                <a:off x="412750" y="222250"/>
                <a:ext cx="2889250" cy="2899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200" b="1" dirty="0">
                    <a:solidFill>
                      <a:srgbClr val="FFC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</a:t>
                </a: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peut parier tout montant </a:t>
                </a:r>
                <a:r>
                  <a:rPr lang="fr-FR" sz="12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j ≤ i</a:t>
                </a: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avec </a:t>
                </a:r>
                <a:r>
                  <a:rPr lang="fr-FR" sz="12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j &gt; 0</a:t>
                </a:r>
                <a:endParaRPr lang="fr-FR" sz="1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Zone de texte 2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2889250" cy="2899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Si </a:t>
                </a:r>
                <a:r>
                  <a:rPr lang="fr-FR" sz="1200" b="1" dirty="0">
                    <a:solidFill>
                      <a:srgbClr val="FFC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</a:t>
                </a: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possède </a:t>
                </a:r>
                <a:r>
                  <a:rPr lang="fr-FR" sz="12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i</a:t>
                </a: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dollars avec </a:t>
                </a:r>
                <a:r>
                  <a:rPr lang="fr-FR" sz="12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i &gt; 0</a:t>
                </a: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alors</a:t>
                </a:r>
                <a:endParaRPr lang="fr-FR" sz="1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" name="Groupe 38"/>
            <p:cNvGrpSpPr/>
            <p:nvPr/>
          </p:nvGrpSpPr>
          <p:grpSpPr>
            <a:xfrm>
              <a:off x="390079" y="260350"/>
              <a:ext cx="209550" cy="229306"/>
              <a:chOff x="-22671" y="0"/>
              <a:chExt cx="209550" cy="229306"/>
            </a:xfrm>
          </p:grpSpPr>
          <p:cxnSp>
            <p:nvCxnSpPr>
              <p:cNvPr id="40" name="Connecteur droit 39"/>
              <p:cNvCxnSpPr/>
              <p:nvPr/>
            </p:nvCxnSpPr>
            <p:spPr>
              <a:xfrm>
                <a:off x="0" y="0"/>
                <a:ext cx="0" cy="229306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>
                <a:off x="-22671" y="228600"/>
                <a:ext cx="209550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Rectangle 43"/>
          <p:cNvSpPr/>
          <p:nvPr/>
        </p:nvSpPr>
        <p:spPr>
          <a:xfrm>
            <a:off x="1677442" y="3693818"/>
            <a:ext cx="6479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 plus :</a:t>
            </a:r>
            <a:endParaRPr lang="fr-FR" sz="1000" dirty="0">
              <a:solidFill>
                <a:srgbClr val="00B0F0"/>
              </a:solidFill>
            </a:endParaRPr>
          </a:p>
        </p:txBody>
      </p:sp>
      <p:sp>
        <p:nvSpPr>
          <p:cNvPr id="45" name="Google Shape;850;p58"/>
          <p:cNvSpPr/>
          <p:nvPr/>
        </p:nvSpPr>
        <p:spPr>
          <a:xfrm>
            <a:off x="3940861" y="565943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851;p58"/>
          <p:cNvSpPr/>
          <p:nvPr/>
        </p:nvSpPr>
        <p:spPr>
          <a:xfrm>
            <a:off x="4346535" y="565943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852;p58"/>
          <p:cNvSpPr/>
          <p:nvPr/>
        </p:nvSpPr>
        <p:spPr>
          <a:xfrm>
            <a:off x="4752210" y="565943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853;p58"/>
          <p:cNvSpPr/>
          <p:nvPr/>
        </p:nvSpPr>
        <p:spPr>
          <a:xfrm>
            <a:off x="5146816" y="565943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roupe 51"/>
          <p:cNvGrpSpPr/>
          <p:nvPr/>
        </p:nvGrpSpPr>
        <p:grpSpPr>
          <a:xfrm>
            <a:off x="556799" y="4039179"/>
            <a:ext cx="3302000" cy="823351"/>
            <a:chOff x="0" y="0"/>
            <a:chExt cx="3302000" cy="823351"/>
          </a:xfrm>
        </p:grpSpPr>
        <p:grpSp>
          <p:nvGrpSpPr>
            <p:cNvPr id="53" name="Groupe 52"/>
            <p:cNvGrpSpPr/>
            <p:nvPr/>
          </p:nvGrpSpPr>
          <p:grpSpPr>
            <a:xfrm>
              <a:off x="0" y="0"/>
              <a:ext cx="3302000" cy="823351"/>
              <a:chOff x="0" y="0"/>
              <a:chExt cx="3302000" cy="823351"/>
            </a:xfrm>
          </p:grpSpPr>
          <p:sp>
            <p:nvSpPr>
              <p:cNvPr id="57" name="Zone de texte 2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2889250" cy="2899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Si </a:t>
                </a:r>
                <a:r>
                  <a:rPr lang="fr-FR" sz="1200" b="1" dirty="0">
                    <a:solidFill>
                      <a:srgbClr val="FFC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</a:t>
                </a: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parie </a:t>
                </a:r>
                <a:r>
                  <a:rPr lang="fr-FR" sz="12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j</a:t>
                </a: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alors soit il :</a:t>
                </a:r>
                <a:endParaRPr lang="fr-FR" sz="1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Zone de texte 2"/>
              <p:cNvSpPr txBox="1">
                <a:spLocks noChangeArrowheads="1"/>
              </p:cNvSpPr>
              <p:nvPr/>
            </p:nvSpPr>
            <p:spPr bwMode="auto">
              <a:xfrm>
                <a:off x="412750" y="292100"/>
                <a:ext cx="2889250" cy="2899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200" b="1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(a)</a:t>
                </a:r>
                <a:r>
                  <a:rPr lang="fr-FR" sz="12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gagne </a:t>
                </a:r>
                <a:r>
                  <a:rPr lang="fr-FR" sz="12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j</a:t>
                </a: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avec probabilité </a:t>
                </a:r>
                <a:r>
                  <a:rPr lang="fr-FR" sz="1200" b="1" dirty="0">
                    <a:solidFill>
                      <a:srgbClr val="92D05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p</a:t>
                </a:r>
                <a:endParaRPr lang="fr-FR" sz="1100" dirty="0">
                  <a:solidFill>
                    <a:srgbClr val="92D05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Zone de texte 2"/>
              <p:cNvSpPr txBox="1">
                <a:spLocks noChangeArrowheads="1"/>
              </p:cNvSpPr>
              <p:nvPr/>
            </p:nvSpPr>
            <p:spPr bwMode="auto">
              <a:xfrm>
                <a:off x="412750" y="533400"/>
                <a:ext cx="2889250" cy="2899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200" b="1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(b)</a:t>
                </a:r>
                <a:r>
                  <a:rPr lang="fr-FR" sz="12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perd</a:t>
                </a:r>
                <a:r>
                  <a:rPr lang="fr-FR" sz="12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j</a:t>
                </a:r>
                <a:r>
                  <a:rPr lang="fr-FR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avec probabilité </a:t>
                </a:r>
                <a:r>
                  <a:rPr lang="fr-FR" sz="12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1-p</a:t>
                </a:r>
                <a:endParaRPr lang="fr-FR" sz="11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4" name="Groupe 53"/>
            <p:cNvGrpSpPr/>
            <p:nvPr/>
          </p:nvGrpSpPr>
          <p:grpSpPr>
            <a:xfrm>
              <a:off x="412750" y="292100"/>
              <a:ext cx="209550" cy="502285"/>
              <a:chOff x="0" y="-273050"/>
              <a:chExt cx="209550" cy="502285"/>
            </a:xfrm>
          </p:grpSpPr>
          <p:cxnSp>
            <p:nvCxnSpPr>
              <p:cNvPr id="55" name="Connecteur droit 54"/>
              <p:cNvCxnSpPr/>
              <p:nvPr/>
            </p:nvCxnSpPr>
            <p:spPr>
              <a:xfrm>
                <a:off x="0" y="-273050"/>
                <a:ext cx="0" cy="50228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55"/>
              <p:cNvCxnSpPr/>
              <p:nvPr/>
            </p:nvCxnSpPr>
            <p:spPr>
              <a:xfrm>
                <a:off x="0" y="228600"/>
                <a:ext cx="209550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0" name="Google Shape;100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8060" y="1213360"/>
            <a:ext cx="1612539" cy="167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100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1538" y="1316029"/>
            <a:ext cx="1483834" cy="149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005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7485" y="1339934"/>
            <a:ext cx="1412501" cy="145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6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6799" y="1366880"/>
            <a:ext cx="1724160" cy="14433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lèche droite rayée 1"/>
          <p:cNvSpPr/>
          <p:nvPr/>
        </p:nvSpPr>
        <p:spPr>
          <a:xfrm>
            <a:off x="3349677" y="3940039"/>
            <a:ext cx="1703393" cy="739127"/>
          </a:xfrm>
          <a:prstGeom prst="stripedRightArrow">
            <a:avLst/>
          </a:prstGeom>
          <a:solidFill>
            <a:schemeClr val="bg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</a:rPr>
              <a:t>on </a:t>
            </a:r>
            <a:r>
              <a:rPr lang="fr-FR" sz="1200" b="1" dirty="0">
                <a:solidFill>
                  <a:srgbClr val="FF0000"/>
                </a:solidFill>
              </a:rPr>
              <a:t>cherche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5146816" y="3816928"/>
            <a:ext cx="3379426" cy="1016001"/>
            <a:chOff x="5146816" y="3816928"/>
            <a:chExt cx="3379426" cy="1016001"/>
          </a:xfrm>
        </p:grpSpPr>
        <p:sp>
          <p:nvSpPr>
            <p:cNvPr id="3" name="Rectangle 2"/>
            <p:cNvSpPr/>
            <p:nvPr/>
          </p:nvSpPr>
          <p:spPr>
            <a:xfrm>
              <a:off x="5146816" y="3847787"/>
              <a:ext cx="337942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quelle </a:t>
              </a:r>
              <a:r>
                <a:rPr lang="fr-FR" dirty="0">
                  <a:solidFill>
                    <a:schemeClr val="bg1"/>
                  </a:solidFill>
                </a:rPr>
                <a:t>stratégie de jeu maximise la probabilité que le joueur A </a:t>
              </a:r>
              <a:endParaRPr lang="fr-FR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dirty="0" smtClean="0">
                  <a:solidFill>
                    <a:srgbClr val="92D050"/>
                  </a:solidFill>
                </a:rPr>
                <a:t>atteigne </a:t>
              </a:r>
              <a:r>
                <a:rPr lang="fr-FR" dirty="0">
                  <a:solidFill>
                    <a:srgbClr val="92D050"/>
                  </a:solidFill>
                </a:rPr>
                <a:t>son objectif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  <a:r>
                <a:rPr lang="fr-FR" b="1" dirty="0">
                  <a:solidFill>
                    <a:schemeClr val="bg1"/>
                  </a:solidFill>
                </a:rPr>
                <a:t>(une fortune = N) </a:t>
              </a:r>
              <a:r>
                <a:rPr lang="fr-FR" dirty="0">
                  <a:solidFill>
                    <a:schemeClr val="bg1"/>
                  </a:solidFill>
                </a:rPr>
                <a:t>avant </a:t>
              </a:r>
              <a:r>
                <a:rPr lang="fr-FR" dirty="0">
                  <a:solidFill>
                    <a:srgbClr val="FF0000"/>
                  </a:solidFill>
                </a:rPr>
                <a:t>d’être ruiné </a:t>
              </a:r>
              <a:r>
                <a:rPr lang="fr-FR" b="1" dirty="0">
                  <a:solidFill>
                    <a:schemeClr val="bg1"/>
                  </a:solidFill>
                </a:rPr>
                <a:t>(une fortune = 0</a:t>
              </a:r>
              <a:r>
                <a:rPr lang="fr-FR" b="1" dirty="0" smtClean="0">
                  <a:solidFill>
                    <a:schemeClr val="bg1"/>
                  </a:solidFill>
                </a:rPr>
                <a:t>)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5214348" y="3816928"/>
              <a:ext cx="3311894" cy="1016001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9" name="Rectangle 48"/>
          <p:cNvSpPr/>
          <p:nvPr/>
        </p:nvSpPr>
        <p:spPr>
          <a:xfrm>
            <a:off x="8745992" y="4737020"/>
            <a:ext cx="3369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7</a:t>
            </a:r>
            <a:r>
              <a:rPr lang="fr-FR" sz="1100" dirty="0" smtClean="0">
                <a:solidFill>
                  <a:schemeClr val="bg1"/>
                </a:solidFill>
              </a:rPr>
              <a:t> 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44926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 rot="141184">
            <a:off x="5854404" y="1403343"/>
            <a:ext cx="1271177" cy="79807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xfrm rot="-481">
            <a:off x="5425435" y="1374740"/>
            <a:ext cx="21432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248" name="Google Shape;248;p34"/>
          <p:cNvSpPr/>
          <p:nvPr/>
        </p:nvSpPr>
        <p:spPr>
          <a:xfrm>
            <a:off x="4337733" y="2486143"/>
            <a:ext cx="4497190" cy="6186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  <p:cxnSp>
        <p:nvCxnSpPr>
          <p:cNvPr id="251" name="Google Shape;251;p34"/>
          <p:cNvCxnSpPr/>
          <p:nvPr/>
        </p:nvCxnSpPr>
        <p:spPr>
          <a:xfrm rot="10800000">
            <a:off x="6164408" y="3259579"/>
            <a:ext cx="6642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0" name="Google Shape;850;p58"/>
          <p:cNvSpPr/>
          <p:nvPr/>
        </p:nvSpPr>
        <p:spPr>
          <a:xfrm>
            <a:off x="5754547" y="351961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51;p58"/>
          <p:cNvSpPr/>
          <p:nvPr/>
        </p:nvSpPr>
        <p:spPr>
          <a:xfrm>
            <a:off x="6160221" y="351961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52;p58"/>
          <p:cNvSpPr/>
          <p:nvPr/>
        </p:nvSpPr>
        <p:spPr>
          <a:xfrm>
            <a:off x="6565896" y="351961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53;p58"/>
          <p:cNvSpPr/>
          <p:nvPr/>
        </p:nvSpPr>
        <p:spPr>
          <a:xfrm>
            <a:off x="6960502" y="351961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57;p58"/>
          <p:cNvSpPr/>
          <p:nvPr/>
        </p:nvSpPr>
        <p:spPr>
          <a:xfrm rot="-814823">
            <a:off x="3197684" y="838222"/>
            <a:ext cx="173758" cy="173758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58;p58"/>
          <p:cNvSpPr/>
          <p:nvPr/>
        </p:nvSpPr>
        <p:spPr>
          <a:xfrm rot="1791733" flipH="1">
            <a:off x="3448402" y="1114308"/>
            <a:ext cx="345239" cy="32819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 rot="407952">
            <a:off x="1973452" y="1347013"/>
            <a:ext cx="1186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$$$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26" name="Google Shape;248;p34"/>
          <p:cNvSpPr/>
          <p:nvPr/>
        </p:nvSpPr>
        <p:spPr>
          <a:xfrm>
            <a:off x="3979033" y="2455753"/>
            <a:ext cx="4855890" cy="6186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1" i="0" dirty="0" smtClean="0"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MODÉLISATION DU JEU</a:t>
            </a:r>
            <a:endParaRPr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  <p:pic>
        <p:nvPicPr>
          <p:cNvPr id="18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97563">
            <a:off x="-560222" y="363238"/>
            <a:ext cx="4848801" cy="44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62;p35"/>
          <p:cNvSpPr/>
          <p:nvPr/>
        </p:nvSpPr>
        <p:spPr>
          <a:xfrm rot="397569">
            <a:off x="706960" y="3473811"/>
            <a:ext cx="2023558" cy="4102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CASINO</a:t>
            </a:r>
          </a:p>
        </p:txBody>
      </p:sp>
    </p:spTree>
    <p:extLst>
      <p:ext uri="{BB962C8B-B14F-4D97-AF65-F5344CB8AC3E}">
        <p14:creationId xmlns:p14="http://schemas.microsoft.com/office/powerpoint/2010/main" val="119207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8082" y="1843506"/>
            <a:ext cx="6185425" cy="42954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05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 cadre </a:t>
            </a:r>
            <a:r>
              <a:rPr lang="fr-FR" sz="10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mathématique utilisé pour la modélisation des situations où les résultats futurs dépendent des actions prises dans le présent, avec une incertitude quant à la manière dont l'environnement réagira à ces actions. </a:t>
            </a:r>
            <a:endParaRPr lang="fr-FR" sz="1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00844" y="165868"/>
            <a:ext cx="33574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 modèle considéré</a:t>
            </a:r>
            <a:endParaRPr lang="fr-FR" sz="2800" b="1" dirty="0">
              <a:solidFill>
                <a:schemeClr val="bg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11454" y="1320286"/>
            <a:ext cx="6444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Processus de Décision Markovien (</a:t>
            </a:r>
            <a:r>
              <a:rPr lang="fr-FR" sz="2800" b="1" dirty="0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MDP</a:t>
            </a:r>
            <a:r>
              <a:rPr lang="fr-FR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7" name="Flèche droite à entaille 6"/>
          <p:cNvSpPr/>
          <p:nvPr/>
        </p:nvSpPr>
        <p:spPr>
          <a:xfrm rot="5400000">
            <a:off x="4218706" y="659284"/>
            <a:ext cx="721699" cy="785931"/>
          </a:xfrm>
          <a:prstGeom prst="notched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474148" y="4321834"/>
            <a:ext cx="4572000" cy="3228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</a:t>
            </a:r>
            <a:r>
              <a:rPr lang="fr-FR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es </a:t>
            </a: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récompenses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fr-FR" u="sng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rewards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fr-FR" sz="1100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pour chaque état-action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fr-FR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40570" y="2943773"/>
            <a:ext cx="4079963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 </a:t>
            </a: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MDP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associé à « </a:t>
            </a:r>
            <a:r>
              <a:rPr lang="fr-FR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Gambler's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Ruin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» est défini par 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0920" y="3232205"/>
            <a:ext cx="1738458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</a:t>
            </a:r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ensemble </a:t>
            </a:r>
            <a:r>
              <a:rPr lang="fr-FR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d'états</a:t>
            </a:r>
            <a:endParaRPr lang="fr-FR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59034" y="3624631"/>
            <a:ext cx="1944763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 </a:t>
            </a: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ensemble </a:t>
            </a:r>
            <a:r>
              <a:rPr lang="fr-FR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d'actions</a:t>
            </a:r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74148" y="3980930"/>
            <a:ext cx="40543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Des</a:t>
            </a:r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transitions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fr-FR" u="sng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probabilités de transition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fr-FR" sz="1100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entre les états</a:t>
            </a:r>
            <a:endParaRPr lang="fr-FR" sz="1100" dirty="0">
              <a:solidFill>
                <a:srgbClr val="00B0F0"/>
              </a:solidFill>
            </a:endParaRPr>
          </a:p>
        </p:txBody>
      </p:sp>
      <p:pic>
        <p:nvPicPr>
          <p:cNvPr id="26" name="Image 2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1217155" y="2981730"/>
            <a:ext cx="323415" cy="246929"/>
          </a:xfrm>
          <a:prstGeom prst="rect">
            <a:avLst/>
          </a:prstGeom>
        </p:spPr>
      </p:pic>
      <p:sp>
        <p:nvSpPr>
          <p:cNvPr id="27" name="Google Shape;850;p58"/>
          <p:cNvSpPr/>
          <p:nvPr/>
        </p:nvSpPr>
        <p:spPr>
          <a:xfrm>
            <a:off x="3926629" y="2455313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51;p58"/>
          <p:cNvSpPr/>
          <p:nvPr/>
        </p:nvSpPr>
        <p:spPr>
          <a:xfrm>
            <a:off x="4332303" y="2452334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52;p58"/>
          <p:cNvSpPr/>
          <p:nvPr/>
        </p:nvSpPr>
        <p:spPr>
          <a:xfrm>
            <a:off x="4737978" y="2452334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53;p58"/>
          <p:cNvSpPr/>
          <p:nvPr/>
        </p:nvSpPr>
        <p:spPr>
          <a:xfrm>
            <a:off x="5132584" y="2452334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Image 30"/>
          <p:cNvPicPr/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2216227" y="3277341"/>
            <a:ext cx="257921" cy="277141"/>
          </a:xfrm>
          <a:prstGeom prst="rect">
            <a:avLst/>
          </a:prstGeom>
        </p:spPr>
      </p:pic>
      <p:pic>
        <p:nvPicPr>
          <p:cNvPr id="32" name="Image 31"/>
          <p:cNvPicPr/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2216227" y="4018304"/>
            <a:ext cx="257921" cy="277141"/>
          </a:xfrm>
          <a:prstGeom prst="rect">
            <a:avLst/>
          </a:prstGeom>
        </p:spPr>
      </p:pic>
      <p:pic>
        <p:nvPicPr>
          <p:cNvPr id="33" name="Image 32"/>
          <p:cNvPicPr/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2216227" y="3610650"/>
            <a:ext cx="257921" cy="277141"/>
          </a:xfrm>
          <a:prstGeom prst="rect">
            <a:avLst/>
          </a:prstGeom>
        </p:spPr>
      </p:pic>
      <p:pic>
        <p:nvPicPr>
          <p:cNvPr id="34" name="Image 33"/>
          <p:cNvPicPr/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2216227" y="4367538"/>
            <a:ext cx="257921" cy="277141"/>
          </a:xfrm>
          <a:prstGeom prst="rect">
            <a:avLst/>
          </a:prstGeom>
        </p:spPr>
      </p:pic>
      <p:pic>
        <p:nvPicPr>
          <p:cNvPr id="36" name="Google Shape;100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124" y="3498973"/>
            <a:ext cx="1458048" cy="1531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00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9460" y="3028686"/>
            <a:ext cx="997510" cy="105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00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6679" y="2703454"/>
            <a:ext cx="603422" cy="69720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8745992" y="47370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8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79780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 animBg="1"/>
      <p:bldP spid="8" grpId="0"/>
      <p:bldP spid="9" grpId="0"/>
      <p:bldP spid="10" grpId="0"/>
      <p:bldP spid="11" grpId="0"/>
      <p:bldP spid="12" grpId="0"/>
      <p:bldP spid="27" grpId="0" animBg="1"/>
      <p:bldP spid="28" grpId="0" animBg="1"/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59911" y="399952"/>
            <a:ext cx="6444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Processus de Décision Markovien (</a:t>
            </a:r>
            <a:r>
              <a:rPr lang="fr-FR" sz="2800" b="1" dirty="0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MDP</a:t>
            </a:r>
            <a:r>
              <a:rPr lang="fr-FR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7" name="Flèche droite à entaille 6"/>
          <p:cNvSpPr/>
          <p:nvPr/>
        </p:nvSpPr>
        <p:spPr>
          <a:xfrm rot="5400000">
            <a:off x="4014695" y="21994"/>
            <a:ext cx="420601" cy="482411"/>
          </a:xfrm>
          <a:prstGeom prst="notched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Google Shape;850;p58"/>
          <p:cNvSpPr/>
          <p:nvPr/>
        </p:nvSpPr>
        <p:spPr>
          <a:xfrm>
            <a:off x="3539019" y="930339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51;p58"/>
          <p:cNvSpPr/>
          <p:nvPr/>
        </p:nvSpPr>
        <p:spPr>
          <a:xfrm>
            <a:off x="3944693" y="927360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52;p58"/>
          <p:cNvSpPr/>
          <p:nvPr/>
        </p:nvSpPr>
        <p:spPr>
          <a:xfrm>
            <a:off x="4350368" y="927360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53;p58"/>
          <p:cNvSpPr/>
          <p:nvPr/>
        </p:nvSpPr>
        <p:spPr>
          <a:xfrm>
            <a:off x="4744974" y="927360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roupe 13"/>
          <p:cNvGrpSpPr/>
          <p:nvPr/>
        </p:nvGrpSpPr>
        <p:grpSpPr>
          <a:xfrm>
            <a:off x="1907635" y="1444788"/>
            <a:ext cx="3352970" cy="816159"/>
            <a:chOff x="1163204" y="1502733"/>
            <a:chExt cx="3352970" cy="816159"/>
          </a:xfrm>
        </p:grpSpPr>
        <p:pic>
          <p:nvPicPr>
            <p:cNvPr id="23" name="Image 22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352" r="50982" b="5287"/>
            <a:stretch/>
          </p:blipFill>
          <p:spPr>
            <a:xfrm>
              <a:off x="1163204" y="1502733"/>
              <a:ext cx="3257656" cy="816159"/>
            </a:xfrm>
            <a:prstGeom prst="rect">
              <a:avLst/>
            </a:prstGeom>
            <a:ln w="38100">
              <a:solidFill>
                <a:schemeClr val="bg2"/>
              </a:solidFill>
            </a:ln>
          </p:spPr>
        </p:pic>
        <p:sp>
          <p:nvSpPr>
            <p:cNvPr id="3" name="Rectangle 2"/>
            <p:cNvSpPr/>
            <p:nvPr/>
          </p:nvSpPr>
          <p:spPr>
            <a:xfrm>
              <a:off x="2483245" y="2100416"/>
              <a:ext cx="203292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800" b="1" dirty="0" smtClean="0">
                  <a:solidFill>
                    <a:srgbClr val="7030A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(</a:t>
              </a:r>
              <a:r>
                <a:rPr lang="fr-FR" sz="800" b="1" u="sng" dirty="0" smtClean="0">
                  <a:solidFill>
                    <a:srgbClr val="7030A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SSI</a:t>
              </a:r>
              <a:r>
                <a:rPr lang="fr-FR" sz="800" b="1" dirty="0" smtClean="0">
                  <a:solidFill>
                    <a:srgbClr val="7030A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fr-FR" sz="800" b="1" dirty="0" smtClean="0">
                  <a:solidFill>
                    <a:srgbClr val="7030A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état final</a:t>
              </a:r>
              <a:r>
                <a:rPr lang="fr-FR" sz="800" b="1" dirty="0" smtClean="0">
                  <a:solidFill>
                    <a:srgbClr val="7030A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fr-FR" sz="8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N : l’objectif / fortune </a:t>
              </a:r>
              <a:r>
                <a:rPr lang="fr-FR" sz="800" b="1" dirty="0" smtClean="0">
                  <a:solidFill>
                    <a:srgbClr val="7030A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cible)</a:t>
              </a:r>
              <a:endParaRPr lang="fr-FR" sz="800" b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35" name="Image 3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44" t="71352" r="13003" b="5287"/>
          <a:stretch/>
        </p:blipFill>
        <p:spPr>
          <a:xfrm>
            <a:off x="5263532" y="1444788"/>
            <a:ext cx="2123524" cy="816159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39" name="Image 3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" r="72969" b="33629"/>
          <a:stretch/>
        </p:blipFill>
        <p:spPr>
          <a:xfrm>
            <a:off x="592292" y="2422927"/>
            <a:ext cx="1864612" cy="2583698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40" name="Rectangle 39"/>
          <p:cNvSpPr/>
          <p:nvPr/>
        </p:nvSpPr>
        <p:spPr>
          <a:xfrm>
            <a:off x="2790387" y="2510375"/>
            <a:ext cx="5818577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L’objectif à atteindre </a:t>
            </a:r>
            <a:r>
              <a:rPr lang="fr-FR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état N = 2  fortune égale 2</a:t>
            </a:r>
            <a:r>
              <a:rPr lang="fr-FR" b="1" dirty="0" smtClean="0">
                <a:solidFill>
                  <a:schemeClr val="bg2"/>
                </a:solidFill>
                <a:latin typeface="arial" panose="020B0604020202020204" pitchFamily="34" charset="0"/>
              </a:rPr>
              <a:t>$</a:t>
            </a:r>
            <a:r>
              <a:rPr lang="fr-FR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>
              <a:solidFill>
                <a:schemeClr val="bg2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975197" y="2794936"/>
            <a:ext cx="6176056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11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donc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on a 3 états = i </a:t>
            </a:r>
            <a:r>
              <a:rPr lang="az-Cyrl-AZ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Є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{0, 1, 2}</a:t>
            </a:r>
            <a:endParaRPr lang="fr-FR" sz="1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90387" y="3561080"/>
            <a:ext cx="5818577" cy="307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</a:t>
            </a:r>
            <a:r>
              <a:rPr lang="fr-FR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seule action qu’on peut faire lorsque on a 1$ est de parier </a:t>
            </a:r>
            <a:r>
              <a:rPr lang="fr-FR" b="1" dirty="0">
                <a:solidFill>
                  <a:schemeClr val="bg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$</a:t>
            </a:r>
            <a:endParaRPr lang="fr-FR" dirty="0">
              <a:solidFill>
                <a:schemeClr val="bg2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26740" y="3844122"/>
            <a:ext cx="48702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</a:t>
            </a:r>
            <a:r>
              <a:rPr lang="fr-FR" sz="11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onc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la seule action qu’on peut faire ici est l’action A11 </a:t>
            </a:r>
            <a:r>
              <a:rPr lang="fr-FR" sz="11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(parier 1</a:t>
            </a:r>
            <a:r>
              <a:rPr lang="fr-FR" sz="1100" b="1" dirty="0">
                <a:solidFill>
                  <a:schemeClr val="bg1"/>
                </a:solidFill>
                <a:latin typeface="arial" panose="020B0604020202020204" pitchFamily="34" charset="0"/>
              </a:rPr>
              <a:t>$ à </a:t>
            </a:r>
            <a:r>
              <a:rPr lang="fr-FR" sz="11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l’état i=1)</a:t>
            </a:r>
            <a:endParaRPr lang="fr-FR" sz="1100" dirty="0"/>
          </a:p>
        </p:txBody>
      </p:sp>
      <p:sp>
        <p:nvSpPr>
          <p:cNvPr id="16" name="Rectangle 15"/>
          <p:cNvSpPr/>
          <p:nvPr/>
        </p:nvSpPr>
        <p:spPr>
          <a:xfrm>
            <a:off x="3026740" y="3228136"/>
            <a:ext cx="3384260" cy="273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avec</a:t>
            </a:r>
            <a:r>
              <a:rPr lang="fr-FR" sz="11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l ’état 0 et 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 (ici =2) </a:t>
            </a:r>
            <a:r>
              <a:rPr lang="fr-FR" sz="11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sont des états finaux (puits) </a:t>
            </a:r>
            <a:endParaRPr lang="fr-FR" sz="1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24374" y="3031928"/>
            <a:ext cx="3063659" cy="273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fr-FR" sz="11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els qu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’un état i est la fortune actuelle du joueur</a:t>
            </a:r>
            <a:endParaRPr lang="fr-FR" sz="1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840725" y="4190199"/>
            <a:ext cx="5818577" cy="307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En réalisant cette action, on peut soit : </a:t>
            </a:r>
            <a:endParaRPr lang="fr-FR" dirty="0">
              <a:solidFill>
                <a:schemeClr val="bg2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041780" y="4452481"/>
            <a:ext cx="6177742" cy="273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100" b="1" dirty="0" smtClean="0">
                <a:solidFill>
                  <a:srgbClr val="92D05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passer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à l’état suivant </a:t>
            </a:r>
            <a:r>
              <a:rPr lang="fr-FR" sz="11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(2)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et atteindre l’objectif  avec une probabilité </a:t>
            </a:r>
            <a:r>
              <a:rPr lang="fr-FR" sz="1100" b="1" dirty="0" smtClean="0">
                <a:solidFill>
                  <a:srgbClr val="92D05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et une récompense de </a:t>
            </a:r>
            <a:r>
              <a:rPr lang="fr-FR" sz="1100" b="1" dirty="0" smtClean="0">
                <a:solidFill>
                  <a:srgbClr val="92D05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+1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endParaRPr lang="fr-FR" sz="1100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041780" y="4642173"/>
            <a:ext cx="6177742" cy="273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1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retourner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à l’état précédent (0) et être ruiné avec une probabilité </a:t>
            </a:r>
            <a:r>
              <a:rPr lang="fr-FR" sz="11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1-P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et une récompense de </a:t>
            </a:r>
            <a:r>
              <a:rPr lang="fr-FR" sz="11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+0 </a:t>
            </a:r>
            <a:endParaRPr lang="fr-FR" sz="11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7" name="Image 46"/>
          <p:cNvPicPr/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2579653" y="2542886"/>
            <a:ext cx="257921" cy="277141"/>
          </a:xfrm>
          <a:prstGeom prst="rect">
            <a:avLst/>
          </a:prstGeom>
        </p:spPr>
      </p:pic>
      <p:pic>
        <p:nvPicPr>
          <p:cNvPr id="48" name="Image 47"/>
          <p:cNvPicPr/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2650642" y="3591331"/>
            <a:ext cx="257921" cy="277141"/>
          </a:xfrm>
          <a:prstGeom prst="rect">
            <a:avLst/>
          </a:prstGeom>
        </p:spPr>
      </p:pic>
      <p:pic>
        <p:nvPicPr>
          <p:cNvPr id="49" name="Image 48"/>
          <p:cNvPicPr/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2620381" y="4174047"/>
            <a:ext cx="257921" cy="27714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900004" y="4166750"/>
            <a:ext cx="549269" cy="47542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1276596" y="3501609"/>
            <a:ext cx="506321" cy="4733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626540" y="2991443"/>
            <a:ext cx="506321" cy="4733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700331" y="2777835"/>
            <a:ext cx="536548" cy="5525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 rot="20984030">
            <a:off x="1992345" y="3492394"/>
            <a:ext cx="263223" cy="3530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 rot="20742768">
            <a:off x="1292968" y="2964457"/>
            <a:ext cx="244126" cy="285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3" name="Google Shape;100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0751" y="2042471"/>
            <a:ext cx="1458048" cy="1531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00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3120" y="3004591"/>
            <a:ext cx="1093309" cy="1138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00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3337" y="3831438"/>
            <a:ext cx="603780" cy="61296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33"/>
          <p:cNvSpPr/>
          <p:nvPr/>
        </p:nvSpPr>
        <p:spPr>
          <a:xfrm>
            <a:off x="8745992" y="4737020"/>
            <a:ext cx="3369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9</a:t>
            </a:r>
            <a:r>
              <a:rPr lang="fr-FR" sz="1100" dirty="0" smtClean="0">
                <a:solidFill>
                  <a:schemeClr val="bg1"/>
                </a:solidFill>
              </a:rPr>
              <a:t> 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01735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15" grpId="0"/>
      <p:bldP spid="16" grpId="0"/>
      <p:bldP spid="43" grpId="0"/>
      <p:bldP spid="44" grpId="0"/>
      <p:bldP spid="45" grpId="0"/>
      <p:bldP spid="46" grpId="0"/>
      <p:bldP spid="17" grpId="0" animBg="1"/>
      <p:bldP spid="17" grpId="1" animBg="1"/>
      <p:bldP spid="18" grpId="0" animBg="1"/>
      <p:bldP spid="18" grpId="1" animBg="1"/>
      <p:bldP spid="52" grpId="0" animBg="1"/>
      <p:bldP spid="52" grpId="1" animBg="1"/>
      <p:bldP spid="19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59911" y="399952"/>
            <a:ext cx="6444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Processus de Décision Markovien (</a:t>
            </a:r>
            <a:r>
              <a:rPr lang="fr-FR" sz="2800" b="1" dirty="0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MDP</a:t>
            </a:r>
            <a:r>
              <a:rPr lang="fr-FR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7" name="Flèche droite à entaille 6"/>
          <p:cNvSpPr/>
          <p:nvPr/>
        </p:nvSpPr>
        <p:spPr>
          <a:xfrm rot="5400000">
            <a:off x="4014695" y="21994"/>
            <a:ext cx="420601" cy="482411"/>
          </a:xfrm>
          <a:prstGeom prst="notched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Google Shape;850;p58"/>
          <p:cNvSpPr/>
          <p:nvPr/>
        </p:nvSpPr>
        <p:spPr>
          <a:xfrm>
            <a:off x="3539019" y="930339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51;p58"/>
          <p:cNvSpPr/>
          <p:nvPr/>
        </p:nvSpPr>
        <p:spPr>
          <a:xfrm>
            <a:off x="3944693" y="927360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52;p58"/>
          <p:cNvSpPr/>
          <p:nvPr/>
        </p:nvSpPr>
        <p:spPr>
          <a:xfrm>
            <a:off x="4350368" y="927360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53;p58"/>
          <p:cNvSpPr/>
          <p:nvPr/>
        </p:nvSpPr>
        <p:spPr>
          <a:xfrm>
            <a:off x="4744974" y="927360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Rectangle 39"/>
          <p:cNvSpPr/>
          <p:nvPr/>
        </p:nvSpPr>
        <p:spPr>
          <a:xfrm>
            <a:off x="3670554" y="1417211"/>
            <a:ext cx="5818577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L’objectif à atteindre </a:t>
            </a:r>
            <a:r>
              <a:rPr lang="fr-FR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état N = 4  fortune égale 4</a:t>
            </a:r>
            <a:r>
              <a:rPr lang="fr-FR" b="1" dirty="0" smtClean="0">
                <a:solidFill>
                  <a:schemeClr val="bg2"/>
                </a:solidFill>
                <a:latin typeface="arial" panose="020B0604020202020204" pitchFamily="34" charset="0"/>
              </a:rPr>
              <a:t>$</a:t>
            </a:r>
            <a:r>
              <a:rPr lang="fr-FR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>
              <a:solidFill>
                <a:schemeClr val="bg2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848111" y="1684671"/>
            <a:ext cx="6176056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11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donc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on a 5 états = i </a:t>
            </a:r>
            <a:r>
              <a:rPr lang="az-Cyrl-AZ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Є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{0, 1, 2, 3, 4}</a:t>
            </a:r>
            <a:endParaRPr lang="fr-FR" sz="1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649570" y="2584791"/>
            <a:ext cx="5818577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b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4</a:t>
            </a:r>
            <a:r>
              <a:rPr lang="fr-FR" b="1" smtClean="0">
                <a:solidFill>
                  <a:schemeClr val="bg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actions sont possibles : {A11, A21, A22, A31}</a:t>
            </a:r>
            <a:endParaRPr lang="fr-FR" dirty="0">
              <a:solidFill>
                <a:schemeClr val="bg2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31331" y="2817448"/>
            <a:ext cx="27414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Lorsqu’on a 1</a:t>
            </a:r>
            <a:r>
              <a:rPr lang="fr-FR" sz="11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$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, on ne peut parier que 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fr-FR" sz="1100" b="1" dirty="0">
                <a:solidFill>
                  <a:schemeClr val="bg1"/>
                </a:solidFill>
                <a:latin typeface="arial" panose="020B0604020202020204" pitchFamily="34" charset="0"/>
              </a:rPr>
              <a:t>$ </a:t>
            </a:r>
            <a:r>
              <a:rPr lang="fr-FR" sz="11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  <a:endParaRPr lang="fr-FR" sz="1100" dirty="0"/>
          </a:p>
        </p:txBody>
      </p:sp>
      <p:sp>
        <p:nvSpPr>
          <p:cNvPr id="16" name="Rectangle 15"/>
          <p:cNvSpPr/>
          <p:nvPr/>
        </p:nvSpPr>
        <p:spPr>
          <a:xfrm>
            <a:off x="3906907" y="2135604"/>
            <a:ext cx="3384260" cy="273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avec</a:t>
            </a:r>
            <a:r>
              <a:rPr lang="fr-FR" sz="11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l ’état 0 et 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 (ici =2) </a:t>
            </a:r>
            <a:r>
              <a:rPr lang="fr-FR" sz="11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sont des états finaux (puits) </a:t>
            </a:r>
            <a:endParaRPr lang="fr-FR" sz="1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886394" y="1931032"/>
            <a:ext cx="3063659" cy="273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fr-FR" sz="11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els qu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’un état i est la fortune actuelle du joueur</a:t>
            </a:r>
            <a:endParaRPr lang="fr-FR" sz="1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718857" y="4072166"/>
            <a:ext cx="5818577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Même principe que précédemment pour les probabilités de transitions</a:t>
            </a:r>
            <a:endParaRPr lang="fr-FR" dirty="0">
              <a:solidFill>
                <a:schemeClr val="bg2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112243" y="4760081"/>
            <a:ext cx="6177742" cy="273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avoir une récompense de </a:t>
            </a:r>
            <a:r>
              <a:rPr lang="fr-FR" sz="1100" b="1" dirty="0" smtClean="0">
                <a:solidFill>
                  <a:srgbClr val="92D05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+1 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seulement si on atteint l’état N</a:t>
            </a:r>
            <a:r>
              <a:rPr lang="fr-FR" sz="1100" b="1" dirty="0" smtClean="0">
                <a:solidFill>
                  <a:srgbClr val="92D05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fr-FR" sz="11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+0 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sinon</a:t>
            </a:r>
            <a:r>
              <a:rPr lang="fr-FR" sz="1100" b="1" dirty="0" smtClean="0">
                <a:solidFill>
                  <a:srgbClr val="92D05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endParaRPr lang="fr-FR" sz="1100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7" name="Image 46"/>
          <p:cNvPicPr/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3460936" y="1453096"/>
            <a:ext cx="257921" cy="277141"/>
          </a:xfrm>
          <a:prstGeom prst="rect">
            <a:avLst/>
          </a:prstGeom>
        </p:spPr>
      </p:pic>
      <p:pic>
        <p:nvPicPr>
          <p:cNvPr id="48" name="Image 47"/>
          <p:cNvPicPr/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3509825" y="2615042"/>
            <a:ext cx="257921" cy="277141"/>
          </a:xfrm>
          <a:prstGeom prst="rect">
            <a:avLst/>
          </a:prstGeom>
        </p:spPr>
      </p:pic>
      <p:pic>
        <p:nvPicPr>
          <p:cNvPr id="49" name="Image 48"/>
          <p:cNvPicPr/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3497334" y="4101730"/>
            <a:ext cx="257921" cy="277141"/>
          </a:xfrm>
          <a:prstGeom prst="rect">
            <a:avLst/>
          </a:prstGeom>
        </p:spPr>
      </p:pic>
      <p:pic>
        <p:nvPicPr>
          <p:cNvPr id="34" name="Image 33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7" t="2563" b="32115"/>
          <a:stretch/>
        </p:blipFill>
        <p:spPr>
          <a:xfrm>
            <a:off x="630559" y="1506144"/>
            <a:ext cx="2687466" cy="3358117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36" name="Rectangle 35"/>
          <p:cNvSpPr/>
          <p:nvPr/>
        </p:nvSpPr>
        <p:spPr>
          <a:xfrm>
            <a:off x="3931331" y="3026312"/>
            <a:ext cx="37240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Lorsqu’on a 2</a:t>
            </a:r>
            <a:r>
              <a:rPr lang="fr-FR" sz="11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$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, on peut parier soit 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fr-FR" sz="11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$, soit la totalité 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fr-FR" sz="11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$ )</a:t>
            </a:r>
            <a:endParaRPr lang="fr-FR" sz="1100" dirty="0"/>
          </a:p>
        </p:txBody>
      </p:sp>
      <p:sp>
        <p:nvSpPr>
          <p:cNvPr id="37" name="Rectangle 36"/>
          <p:cNvSpPr/>
          <p:nvPr/>
        </p:nvSpPr>
        <p:spPr>
          <a:xfrm>
            <a:off x="3931331" y="3233403"/>
            <a:ext cx="36407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Lorsqu’on a 3</a:t>
            </a:r>
            <a:r>
              <a:rPr lang="fr-FR" sz="11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$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, on peut parier soit 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fr-FR" sz="11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$, soit 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fr-FR" sz="11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$ soit 3$)</a:t>
            </a:r>
            <a:endParaRPr lang="fr-FR" sz="1100" dirty="0"/>
          </a:p>
        </p:txBody>
      </p:sp>
      <p:sp>
        <p:nvSpPr>
          <p:cNvPr id="38" name="Rectangle 37"/>
          <p:cNvSpPr/>
          <p:nvPr/>
        </p:nvSpPr>
        <p:spPr>
          <a:xfrm>
            <a:off x="4092059" y="3512272"/>
            <a:ext cx="3402639" cy="43088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sz="11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Mais en cas de gain, nous allons passer aux états supérieur à N </a:t>
            </a:r>
            <a:r>
              <a:rPr lang="fr-FR" sz="11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on les a pas représenté sur ce graphe </a:t>
            </a:r>
            <a:r>
              <a:rPr lang="fr-FR" sz="11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fr-FR" sz="1100" dirty="0"/>
          </a:p>
        </p:txBody>
      </p:sp>
      <p:sp>
        <p:nvSpPr>
          <p:cNvPr id="50" name="Rectangle 49"/>
          <p:cNvSpPr/>
          <p:nvPr/>
        </p:nvSpPr>
        <p:spPr>
          <a:xfrm>
            <a:off x="3718857" y="4465594"/>
            <a:ext cx="5818577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Même principe que précédemment pour les récompenses</a:t>
            </a:r>
            <a:endParaRPr lang="fr-FR" dirty="0">
              <a:solidFill>
                <a:schemeClr val="bg2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" name="Image 50"/>
          <p:cNvPicPr/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3522598" y="4498157"/>
            <a:ext cx="257921" cy="27714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859473" y="4136801"/>
            <a:ext cx="344347" cy="4531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2164293" y="3512272"/>
            <a:ext cx="344347" cy="4531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1553433" y="2907636"/>
            <a:ext cx="344347" cy="4531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1119690" y="2393963"/>
            <a:ext cx="344347" cy="4531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666681" y="1955897"/>
            <a:ext cx="344347" cy="4531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2671813" y="3173950"/>
            <a:ext cx="396339" cy="4836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2037525" y="2464603"/>
            <a:ext cx="396339" cy="4836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1401740" y="1825943"/>
            <a:ext cx="396339" cy="4836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1350577" y="3566472"/>
            <a:ext cx="396339" cy="4836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 rot="20984030">
            <a:off x="2838287" y="3814273"/>
            <a:ext cx="251051" cy="215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 rot="20984030">
            <a:off x="2183112" y="3987173"/>
            <a:ext cx="239584" cy="25568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8745992" y="4737020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10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9234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15" grpId="0"/>
      <p:bldP spid="16" grpId="0"/>
      <p:bldP spid="43" grpId="0"/>
      <p:bldP spid="44" grpId="0"/>
      <p:bldP spid="45" grpId="0"/>
      <p:bldP spid="36" grpId="0"/>
      <p:bldP spid="37" grpId="0"/>
      <p:bldP spid="38" grpId="0" animBg="1"/>
      <p:bldP spid="50" grpId="0"/>
      <p:bldP spid="17" grpId="0" animBg="1"/>
      <p:bldP spid="17" grpId="1" animBg="1"/>
      <p:bldP spid="56" grpId="0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19" grpId="0" animBg="1"/>
      <p:bldP spid="60" grpId="0" animBg="1"/>
      <p:bldP spid="61" grpId="0" animBg="1"/>
      <p:bldP spid="62" grpId="0" animBg="1"/>
      <p:bldP spid="20" grpId="0" animBg="1"/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12291" y="231676"/>
            <a:ext cx="46554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Processus de Décision Markovien (</a:t>
            </a:r>
            <a:r>
              <a:rPr lang="fr-FR" sz="2000" b="1" dirty="0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MDP</a:t>
            </a:r>
            <a:r>
              <a:rPr lang="fr-FR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7" name="Flèche droite à entaille 6"/>
          <p:cNvSpPr/>
          <p:nvPr/>
        </p:nvSpPr>
        <p:spPr>
          <a:xfrm rot="5400000">
            <a:off x="4316976" y="-129146"/>
            <a:ext cx="420601" cy="482411"/>
          </a:xfrm>
          <a:prstGeom prst="notched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Image 3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9" b="32115"/>
          <a:stretch/>
        </p:blipFill>
        <p:spPr>
          <a:xfrm>
            <a:off x="1486683" y="673558"/>
            <a:ext cx="6350990" cy="2030468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03484" y="3083586"/>
            <a:ext cx="4686897" cy="1475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fr-FR" b="1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Espace d’états </a:t>
            </a:r>
            <a:r>
              <a:rPr lang="fr-FR" b="1" dirty="0" smtClean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fr-FR" dirty="0" smtClean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fr-FR" dirty="0" smtClean="0">
              <a:solidFill>
                <a:schemeClr val="bg2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 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2, ..., N} qui représente la fortune actuelle du joueur, avec 0 et N les états finaux (puits).</a:t>
            </a:r>
            <a:endParaRPr lang="fr-FR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>
              <a:lnSpc>
                <a:spcPct val="107000"/>
              </a:lnSpc>
            </a:pP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fr-FR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fr-FR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fr-FR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     </a:t>
            </a:r>
            <a:endParaRPr lang="fr-FR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43529" y="4136196"/>
            <a:ext cx="4429962" cy="866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fr-FR" b="1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Récompenses</a:t>
            </a:r>
            <a:r>
              <a: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fr-FR" sz="1100" b="1" dirty="0" err="1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rewards</a:t>
            </a:r>
            <a:r>
              <a: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 : </a:t>
            </a:r>
            <a:r>
              <a:rPr lang="fr-FR" sz="11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sont définies en fonction des gains ou des pertes de chaque tour de jeu</a:t>
            </a:r>
            <a:r>
              <a:rPr lang="fr-FR" sz="11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fr-FR" sz="11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10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 ( s, a, s’) = </a:t>
            </a:r>
            <a:r>
              <a:rPr lang="en-GB" sz="1100" b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en-GB" sz="110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si s’ = N</a:t>
            </a:r>
            <a:endParaRPr lang="fr-FR" sz="11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10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 ( s, a, s’) = </a:t>
            </a:r>
            <a:r>
              <a:rPr lang="en-GB" sz="1100" b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GB" sz="110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sinon</a:t>
            </a:r>
            <a:endParaRPr lang="fr-FR" sz="11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561" y="4096097"/>
            <a:ext cx="4584617" cy="1047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fr-FR" b="1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Transitions</a:t>
            </a:r>
            <a:r>
              <a: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: </a:t>
            </a:r>
            <a:r>
              <a:rPr lang="fr-FR" sz="11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sont déterminées par les règles du jeu, telles que les probabilités de gagner ou de perdre. </a:t>
            </a:r>
            <a:endParaRPr lang="fr-FR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1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P(s - a | s, a) = </a:t>
            </a:r>
            <a:r>
              <a:rPr lang="en-GB" sz="110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 – p</a:t>
            </a:r>
            <a:endParaRPr lang="fr-FR" sz="11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10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P(s + a | s, a) = p</a:t>
            </a:r>
            <a:endParaRPr lang="fr-FR" sz="11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1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P(s | s, 0) = </a:t>
            </a:r>
            <a:r>
              <a:rPr lang="fr-FR" sz="11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fr-FR" sz="11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avec s = </a:t>
            </a:r>
            <a:r>
              <a:rPr lang="fr-FR" sz="11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</a:t>
            </a:r>
            <a:r>
              <a:rPr lang="fr-FR" sz="11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ou s = </a:t>
            </a:r>
            <a:r>
              <a:rPr lang="fr-FR" sz="11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0 </a:t>
            </a:r>
            <a:r>
              <a:rPr lang="fr-FR" sz="11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(les boucles)</a:t>
            </a:r>
            <a:endParaRPr lang="fr-FR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4662178" y="3083586"/>
            <a:ext cx="0" cy="189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514497" y="3944719"/>
            <a:ext cx="37715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4966844" y="3947499"/>
            <a:ext cx="37715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423355" y="3076950"/>
            <a:ext cx="4572000" cy="5533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fr-FR" b="1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Espace d’actions de chaque état :</a:t>
            </a:r>
            <a:r>
              <a:rPr lang="fr-FR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fr-FR" dirty="0" smtClean="0">
              <a:solidFill>
                <a:schemeClr val="bg2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A(s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 = {1, 2, …, s} pour chaque s appartenant à S.</a:t>
            </a:r>
            <a:endParaRPr lang="fr-FR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595561" y="2766325"/>
            <a:ext cx="3655587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fr-FR" sz="12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Généralisation du MDP à un N quelconque</a:t>
            </a:r>
            <a:endParaRPr lang="fr-FR" sz="105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745992" y="4737020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11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74367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 rot="141184">
            <a:off x="5854404" y="1403343"/>
            <a:ext cx="1271177" cy="79807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xfrm rot="-481">
            <a:off x="5425435" y="1374740"/>
            <a:ext cx="21432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248" name="Google Shape;248;p34"/>
          <p:cNvSpPr/>
          <p:nvPr/>
        </p:nvSpPr>
        <p:spPr>
          <a:xfrm>
            <a:off x="4337733" y="2486143"/>
            <a:ext cx="4497190" cy="6186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  <p:cxnSp>
        <p:nvCxnSpPr>
          <p:cNvPr id="251" name="Google Shape;251;p34"/>
          <p:cNvCxnSpPr/>
          <p:nvPr/>
        </p:nvCxnSpPr>
        <p:spPr>
          <a:xfrm rot="10800000">
            <a:off x="6164408" y="3259579"/>
            <a:ext cx="6642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0" name="Google Shape;850;p58"/>
          <p:cNvSpPr/>
          <p:nvPr/>
        </p:nvSpPr>
        <p:spPr>
          <a:xfrm>
            <a:off x="5754547" y="351961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51;p58"/>
          <p:cNvSpPr/>
          <p:nvPr/>
        </p:nvSpPr>
        <p:spPr>
          <a:xfrm>
            <a:off x="6160221" y="351961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52;p58"/>
          <p:cNvSpPr/>
          <p:nvPr/>
        </p:nvSpPr>
        <p:spPr>
          <a:xfrm>
            <a:off x="6565896" y="351961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53;p58"/>
          <p:cNvSpPr/>
          <p:nvPr/>
        </p:nvSpPr>
        <p:spPr>
          <a:xfrm>
            <a:off x="6960502" y="351961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57;p58"/>
          <p:cNvSpPr/>
          <p:nvPr/>
        </p:nvSpPr>
        <p:spPr>
          <a:xfrm rot="-814823">
            <a:off x="3197684" y="838222"/>
            <a:ext cx="173758" cy="173758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58;p58"/>
          <p:cNvSpPr/>
          <p:nvPr/>
        </p:nvSpPr>
        <p:spPr>
          <a:xfrm rot="1791733" flipH="1">
            <a:off x="3448402" y="1114308"/>
            <a:ext cx="345239" cy="32819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 rot="407952">
            <a:off x="1520907" y="1476572"/>
            <a:ext cx="1186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$$$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26" name="Google Shape;248;p34"/>
          <p:cNvSpPr/>
          <p:nvPr/>
        </p:nvSpPr>
        <p:spPr>
          <a:xfrm>
            <a:off x="3979033" y="2455753"/>
            <a:ext cx="4855890" cy="6186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1" i="0" dirty="0" smtClean="0"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POLITIQUES DU JEU</a:t>
            </a:r>
            <a:endParaRPr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  <p:sp>
        <p:nvSpPr>
          <p:cNvPr id="27" name="Google Shape;262;p35"/>
          <p:cNvSpPr/>
          <p:nvPr/>
        </p:nvSpPr>
        <p:spPr>
          <a:xfrm rot="21380063">
            <a:off x="915633" y="3261603"/>
            <a:ext cx="2023558" cy="4102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CASINO</a:t>
            </a:r>
          </a:p>
        </p:txBody>
      </p:sp>
      <p:pic>
        <p:nvPicPr>
          <p:cNvPr id="16" name="Google Shape;6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8809">
            <a:off x="-439177" y="449832"/>
            <a:ext cx="4854094" cy="441275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 rot="407952">
            <a:off x="2110327" y="2022963"/>
            <a:ext cx="1186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$$$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rot="407952">
            <a:off x="904541" y="2120674"/>
            <a:ext cx="1186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$$$</a:t>
            </a:r>
            <a:endParaRPr lang="fr-F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86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/>
          <p:nvPr/>
        </p:nvSpPr>
        <p:spPr>
          <a:xfrm>
            <a:off x="5069926" y="2476351"/>
            <a:ext cx="2799021" cy="780806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81960" y="697210"/>
            <a:ext cx="6442363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</a:t>
            </a:r>
            <a:r>
              <a:rPr lang="fr-FR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eux </a:t>
            </a:r>
            <a:r>
              <a:rPr lang="fr-FR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politiques 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sont définies pour le jeu « </a:t>
            </a:r>
            <a:r>
              <a:rPr lang="fr-FR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Gambler's</a:t>
            </a:r>
            <a:r>
              <a:rPr lang="fr-FR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Ruin</a:t>
            </a:r>
            <a:r>
              <a:rPr lang="fr-FR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» </a:t>
            </a:r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fr-FR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37900" y="297100"/>
            <a:ext cx="2084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Politiques du jeu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5" name="Flèche droite à entaille 4"/>
          <p:cNvSpPr/>
          <p:nvPr/>
        </p:nvSpPr>
        <p:spPr>
          <a:xfrm rot="5400000">
            <a:off x="4316976" y="-129146"/>
            <a:ext cx="420601" cy="482411"/>
          </a:xfrm>
          <a:prstGeom prst="notched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1195609" y="1568361"/>
            <a:ext cx="2988348" cy="781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fr-FR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Timide</a:t>
            </a:r>
            <a:endParaRPr lang="fr-FR" sz="4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05026" y="1635346"/>
            <a:ext cx="1758815" cy="781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fr-FR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Bold</a:t>
            </a:r>
            <a:endParaRPr lang="fr-FR" sz="4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850;p58"/>
          <p:cNvSpPr/>
          <p:nvPr/>
        </p:nvSpPr>
        <p:spPr>
          <a:xfrm>
            <a:off x="3848857" y="1082670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51;p58"/>
          <p:cNvSpPr/>
          <p:nvPr/>
        </p:nvSpPr>
        <p:spPr>
          <a:xfrm>
            <a:off x="4254531" y="1079691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52;p58"/>
          <p:cNvSpPr/>
          <p:nvPr/>
        </p:nvSpPr>
        <p:spPr>
          <a:xfrm>
            <a:off x="4660206" y="1079691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53;p58"/>
          <p:cNvSpPr/>
          <p:nvPr/>
        </p:nvSpPr>
        <p:spPr>
          <a:xfrm>
            <a:off x="5054812" y="1079691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516051" y="1258742"/>
            <a:ext cx="1322798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(prudente</a:t>
            </a:r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fr-FR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64532" y="1258907"/>
            <a:ext cx="1093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(audacieuse</a:t>
            </a:r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2690301" y="1562360"/>
            <a:ext cx="3808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2690301" y="1562360"/>
            <a:ext cx="0" cy="17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499041" y="1562360"/>
            <a:ext cx="0" cy="17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235059" y="2465731"/>
            <a:ext cx="2561983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jouer de manière conservatrice et à ne parier qu'une petite partie de sa fortune à chaque fois.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99919" y="2462652"/>
            <a:ext cx="3169028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prendre des risques plus importants et à parier une plus grande partie de sa fortune à chaque tour de jeu. </a:t>
            </a:r>
            <a:endParaRPr lang="fr-FR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248;p34"/>
          <p:cNvSpPr/>
          <p:nvPr/>
        </p:nvSpPr>
        <p:spPr>
          <a:xfrm>
            <a:off x="1195610" y="2446260"/>
            <a:ext cx="2653248" cy="780806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791015" y="3459095"/>
            <a:ext cx="1275530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fr-FR" dirty="0" smtClean="0">
                <a:solidFill>
                  <a:schemeClr val="accent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Exemple</a:t>
            </a:r>
            <a:endParaRPr lang="fr-FR" sz="12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905222" y="3459094"/>
            <a:ext cx="1275530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fr-FR" dirty="0" smtClean="0">
                <a:solidFill>
                  <a:schemeClr val="accent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Exemple</a:t>
            </a:r>
            <a:endParaRPr lang="fr-FR" sz="12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Image 2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1235059" y="1738436"/>
            <a:ext cx="404714" cy="475795"/>
          </a:xfrm>
          <a:prstGeom prst="rect">
            <a:avLst/>
          </a:prstGeom>
        </p:spPr>
      </p:pic>
      <p:pic>
        <p:nvPicPr>
          <p:cNvPr id="25" name="Image 2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5434882" y="1795212"/>
            <a:ext cx="404714" cy="47579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72281" y="3781939"/>
            <a:ext cx="2887538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 joueur timide pourrait décider de parier seulement </a:t>
            </a:r>
            <a:r>
              <a:rPr lang="fr-FR" b="1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10 %</a:t>
            </a:r>
            <a:r>
              <a:rPr lang="fr-FR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 sa fortune à chaque tour de jeu.</a:t>
            </a:r>
            <a:endParaRPr lang="fr-FR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069926" y="3827144"/>
            <a:ext cx="28800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un joueur audacieux pourrait décider de parier </a:t>
            </a:r>
            <a:r>
              <a:rPr lang="fr-FR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8</a:t>
            </a:r>
            <a:r>
              <a:rPr lang="fr-FR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</a:t>
            </a:r>
            <a:r>
              <a:rPr lang="fr-FR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%</a:t>
            </a:r>
            <a:r>
              <a:rPr lang="fr-FR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de sa fortune à chaque tour de jeu.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4" name="Google Shape;100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7442" y="-64000"/>
            <a:ext cx="1412501" cy="145616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Rectangle 26"/>
          <p:cNvSpPr/>
          <p:nvPr/>
        </p:nvSpPr>
        <p:spPr>
          <a:xfrm>
            <a:off x="8745992" y="4737020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12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28355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/>
      <p:bldP spid="2" grpId="0"/>
      <p:bldP spid="6" grpId="0"/>
      <p:bldP spid="7" grpId="0"/>
      <p:bldP spid="12" grpId="0"/>
      <p:bldP spid="17" grpId="0"/>
      <p:bldP spid="19" grpId="0"/>
      <p:bldP spid="21" grpId="0" animBg="1"/>
      <p:bldP spid="22" grpId="0"/>
      <p:bldP spid="23" grpId="0"/>
      <p:bldP spid="20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/>
          <p:nvPr/>
        </p:nvSpPr>
        <p:spPr>
          <a:xfrm>
            <a:off x="4580013" y="2548329"/>
            <a:ext cx="4497190" cy="6186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70757" y="1158435"/>
            <a:ext cx="59360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Le choix de la politique </a:t>
            </a:r>
            <a:r>
              <a:rPr lang="fr-FR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dépend</a:t>
            </a:r>
            <a:endParaRPr lang="fr-FR" sz="32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97596" y="205937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fr-FR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bjectifs </a:t>
            </a:r>
            <a:r>
              <a:rPr lang="fr-FR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du </a:t>
            </a:r>
            <a:r>
              <a:rPr lang="fr-FR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joueur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97596" y="2607457"/>
            <a:ext cx="3855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fr-FR" sz="24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olérance </a:t>
            </a:r>
            <a:r>
              <a:rPr lang="fr-FR" sz="24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au </a:t>
            </a:r>
            <a:r>
              <a:rPr lang="fr-FR" sz="24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risque du joueur</a:t>
            </a:r>
            <a:endParaRPr lang="fr-FR" sz="2400" dirty="0">
              <a:solidFill>
                <a:schemeClr val="bg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6285" y="3095324"/>
            <a:ext cx="4272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</a:t>
            </a:r>
            <a:r>
              <a:rPr lang="fr-FR" sz="2400" dirty="0" smtClean="0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tratégie </a:t>
            </a:r>
            <a:r>
              <a:rPr lang="fr-FR" sz="2400" dirty="0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à long </a:t>
            </a:r>
            <a:r>
              <a:rPr lang="fr-FR" sz="2400" dirty="0" smtClean="0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terme du joueur</a:t>
            </a:r>
            <a:endParaRPr lang="fr-FR" sz="2400" dirty="0">
              <a:solidFill>
                <a:srgbClr val="FFC000"/>
              </a:solidFill>
            </a:endParaRPr>
          </a:p>
        </p:txBody>
      </p:sp>
      <p:pic>
        <p:nvPicPr>
          <p:cNvPr id="10" name="Image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866043" y="1197810"/>
            <a:ext cx="404714" cy="475795"/>
          </a:xfrm>
          <a:prstGeom prst="rect">
            <a:avLst/>
          </a:prstGeom>
        </p:spPr>
      </p:pic>
      <p:pic>
        <p:nvPicPr>
          <p:cNvPr id="11" name="Image 10"/>
          <p:cNvPicPr/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2151571" y="2052307"/>
            <a:ext cx="404714" cy="475795"/>
          </a:xfrm>
          <a:prstGeom prst="rect">
            <a:avLst/>
          </a:prstGeom>
        </p:spPr>
      </p:pic>
      <p:pic>
        <p:nvPicPr>
          <p:cNvPr id="12" name="Image 11"/>
          <p:cNvPicPr/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2151571" y="2577484"/>
            <a:ext cx="404714" cy="475795"/>
          </a:xfrm>
          <a:prstGeom prst="rect">
            <a:avLst/>
          </a:prstGeom>
        </p:spPr>
      </p:pic>
      <p:pic>
        <p:nvPicPr>
          <p:cNvPr id="13" name="Image 12"/>
          <p:cNvPicPr/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2151571" y="3107396"/>
            <a:ext cx="404714" cy="475795"/>
          </a:xfrm>
          <a:prstGeom prst="rect">
            <a:avLst/>
          </a:prstGeom>
        </p:spPr>
      </p:pic>
      <p:pic>
        <p:nvPicPr>
          <p:cNvPr id="14" name="Google Shape;100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1513" y="3623186"/>
            <a:ext cx="1917000" cy="177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0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5001" y="3432299"/>
            <a:ext cx="1917000" cy="177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0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0203" y="3266045"/>
            <a:ext cx="1917000" cy="177449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850;p58"/>
          <p:cNvSpPr/>
          <p:nvPr/>
        </p:nvSpPr>
        <p:spPr>
          <a:xfrm>
            <a:off x="3697716" y="438765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851;p58"/>
          <p:cNvSpPr/>
          <p:nvPr/>
        </p:nvSpPr>
        <p:spPr>
          <a:xfrm>
            <a:off x="4103390" y="435786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52;p58"/>
          <p:cNvSpPr/>
          <p:nvPr/>
        </p:nvSpPr>
        <p:spPr>
          <a:xfrm>
            <a:off x="4509065" y="435786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53;p58"/>
          <p:cNvSpPr/>
          <p:nvPr/>
        </p:nvSpPr>
        <p:spPr>
          <a:xfrm>
            <a:off x="4903671" y="435786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8745992" y="4737020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13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3088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/>
          <p:nvPr/>
        </p:nvSpPr>
        <p:spPr>
          <a:xfrm rot="5400000">
            <a:off x="1160755" y="3301643"/>
            <a:ext cx="598621" cy="687632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2"/>
          <p:cNvSpPr/>
          <p:nvPr/>
        </p:nvSpPr>
        <p:spPr>
          <a:xfrm rot="-343336">
            <a:off x="1178172" y="4178248"/>
            <a:ext cx="631470" cy="608112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2"/>
          <p:cNvSpPr/>
          <p:nvPr/>
        </p:nvSpPr>
        <p:spPr>
          <a:xfrm rot="-531643">
            <a:off x="1149204" y="1723728"/>
            <a:ext cx="611319" cy="610353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2"/>
          </p:nvPr>
        </p:nvSpPr>
        <p:spPr>
          <a:xfrm rot="20422831">
            <a:off x="997582" y="1701092"/>
            <a:ext cx="878383" cy="6327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213" name="Google Shape;213;p32"/>
          <p:cNvSpPr txBox="1">
            <a:spLocks noGrp="1"/>
          </p:cNvSpPr>
          <p:nvPr>
            <p:ph type="subTitle" idx="1"/>
          </p:nvPr>
        </p:nvSpPr>
        <p:spPr>
          <a:xfrm>
            <a:off x="1851779" y="1766211"/>
            <a:ext cx="2544600" cy="377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INTRODUCTION</a:t>
            </a:r>
            <a:endParaRPr b="1" dirty="0"/>
          </a:p>
        </p:txBody>
      </p:sp>
      <p:sp>
        <p:nvSpPr>
          <p:cNvPr id="21" name="Google Shape;177;p30"/>
          <p:cNvSpPr/>
          <p:nvPr/>
        </p:nvSpPr>
        <p:spPr>
          <a:xfrm>
            <a:off x="2294565" y="557774"/>
            <a:ext cx="4532920" cy="7592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1" i="0" dirty="0" smtClean="0"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SOMMAIRE</a:t>
            </a:r>
            <a:endParaRPr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  <p:sp>
        <p:nvSpPr>
          <p:cNvPr id="22" name="Google Shape;199;p31"/>
          <p:cNvSpPr/>
          <p:nvPr/>
        </p:nvSpPr>
        <p:spPr>
          <a:xfrm rot="-1093349">
            <a:off x="6982107" y="609046"/>
            <a:ext cx="230247" cy="21895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0;p31"/>
          <p:cNvSpPr/>
          <p:nvPr/>
        </p:nvSpPr>
        <p:spPr>
          <a:xfrm rot="-905594">
            <a:off x="7304932" y="835533"/>
            <a:ext cx="335266" cy="3188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01;p31"/>
          <p:cNvSpPr/>
          <p:nvPr/>
        </p:nvSpPr>
        <p:spPr>
          <a:xfrm rot="-1382555">
            <a:off x="8001911" y="681649"/>
            <a:ext cx="231468" cy="231468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1;p31"/>
          <p:cNvSpPr/>
          <p:nvPr/>
        </p:nvSpPr>
        <p:spPr>
          <a:xfrm rot="-1382555">
            <a:off x="926894" y="727408"/>
            <a:ext cx="231468" cy="231468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99;p31"/>
          <p:cNvSpPr/>
          <p:nvPr/>
        </p:nvSpPr>
        <p:spPr>
          <a:xfrm rot="1093349" flipH="1">
            <a:off x="1947918" y="593676"/>
            <a:ext cx="230247" cy="21895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00;p31"/>
          <p:cNvSpPr/>
          <p:nvPr/>
        </p:nvSpPr>
        <p:spPr>
          <a:xfrm rot="905594" flipH="1">
            <a:off x="1530964" y="825493"/>
            <a:ext cx="335266" cy="32903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09;p32"/>
          <p:cNvSpPr/>
          <p:nvPr/>
        </p:nvSpPr>
        <p:spPr>
          <a:xfrm rot="-531643">
            <a:off x="1148914" y="2573616"/>
            <a:ext cx="659794" cy="610353"/>
          </a:xfrm>
          <a:prstGeom prst="ellipse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11;p32"/>
          <p:cNvSpPr txBox="1">
            <a:spLocks noGrp="1"/>
          </p:cNvSpPr>
          <p:nvPr>
            <p:ph type="title" idx="2"/>
          </p:nvPr>
        </p:nvSpPr>
        <p:spPr>
          <a:xfrm rot="1238980">
            <a:off x="1035366" y="2534046"/>
            <a:ext cx="878383" cy="6327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02</a:t>
            </a:r>
            <a:endParaRPr sz="2400" dirty="0"/>
          </a:p>
        </p:txBody>
      </p:sp>
      <p:sp>
        <p:nvSpPr>
          <p:cNvPr id="40" name="Google Shape;211;p32"/>
          <p:cNvSpPr txBox="1">
            <a:spLocks noGrp="1"/>
          </p:cNvSpPr>
          <p:nvPr>
            <p:ph type="title" idx="2"/>
          </p:nvPr>
        </p:nvSpPr>
        <p:spPr>
          <a:xfrm rot="1104498">
            <a:off x="1019394" y="3349086"/>
            <a:ext cx="878383" cy="6327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03</a:t>
            </a:r>
            <a:endParaRPr sz="2400" dirty="0"/>
          </a:p>
        </p:txBody>
      </p:sp>
      <p:sp>
        <p:nvSpPr>
          <p:cNvPr id="41" name="Google Shape;211;p32"/>
          <p:cNvSpPr txBox="1">
            <a:spLocks noGrp="1"/>
          </p:cNvSpPr>
          <p:nvPr>
            <p:ph type="title" idx="2"/>
          </p:nvPr>
        </p:nvSpPr>
        <p:spPr>
          <a:xfrm rot="20343637">
            <a:off x="1035365" y="4153408"/>
            <a:ext cx="878383" cy="6327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04</a:t>
            </a:r>
            <a:endParaRPr sz="2400" dirty="0"/>
          </a:p>
        </p:txBody>
      </p:sp>
      <p:sp>
        <p:nvSpPr>
          <p:cNvPr id="44" name="Google Shape;211;p32"/>
          <p:cNvSpPr txBox="1">
            <a:spLocks noGrp="1"/>
          </p:cNvSpPr>
          <p:nvPr>
            <p:ph type="title" idx="2"/>
          </p:nvPr>
        </p:nvSpPr>
        <p:spPr>
          <a:xfrm rot="1238980">
            <a:off x="1035364" y="2534897"/>
            <a:ext cx="878383" cy="6327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02</a:t>
            </a:r>
            <a:endParaRPr sz="2400" dirty="0"/>
          </a:p>
        </p:txBody>
      </p:sp>
      <p:sp>
        <p:nvSpPr>
          <p:cNvPr id="47" name="Google Shape;209;p32"/>
          <p:cNvSpPr/>
          <p:nvPr/>
        </p:nvSpPr>
        <p:spPr>
          <a:xfrm rot="-531643">
            <a:off x="4838002" y="1660426"/>
            <a:ext cx="659794" cy="610353"/>
          </a:xfrm>
          <a:prstGeom prst="ellipse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08;p32"/>
          <p:cNvSpPr/>
          <p:nvPr/>
        </p:nvSpPr>
        <p:spPr>
          <a:xfrm rot="-343336">
            <a:off x="4880654" y="2464377"/>
            <a:ext cx="631470" cy="608112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209;p32"/>
          <p:cNvSpPr/>
          <p:nvPr/>
        </p:nvSpPr>
        <p:spPr>
          <a:xfrm rot="-531643">
            <a:off x="4909813" y="3309897"/>
            <a:ext cx="611319" cy="610353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08;p32"/>
          <p:cNvSpPr/>
          <p:nvPr/>
        </p:nvSpPr>
        <p:spPr>
          <a:xfrm rot="-343336">
            <a:off x="4904278" y="4134311"/>
            <a:ext cx="631470" cy="608112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11;p32"/>
          <p:cNvSpPr txBox="1">
            <a:spLocks noGrp="1"/>
          </p:cNvSpPr>
          <p:nvPr>
            <p:ph type="title" idx="2"/>
          </p:nvPr>
        </p:nvSpPr>
        <p:spPr>
          <a:xfrm rot="1653908">
            <a:off x="4728707" y="1637632"/>
            <a:ext cx="878383" cy="6327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05</a:t>
            </a:r>
            <a:endParaRPr sz="2400" dirty="0"/>
          </a:p>
        </p:txBody>
      </p:sp>
      <p:sp>
        <p:nvSpPr>
          <p:cNvPr id="53" name="Google Shape;211;p32"/>
          <p:cNvSpPr txBox="1">
            <a:spLocks noGrp="1"/>
          </p:cNvSpPr>
          <p:nvPr>
            <p:ph type="title" idx="2"/>
          </p:nvPr>
        </p:nvSpPr>
        <p:spPr>
          <a:xfrm rot="20693893">
            <a:off x="4776280" y="2451582"/>
            <a:ext cx="878383" cy="6327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06</a:t>
            </a:r>
            <a:endParaRPr sz="2400" dirty="0"/>
          </a:p>
        </p:txBody>
      </p:sp>
      <p:sp>
        <p:nvSpPr>
          <p:cNvPr id="54" name="Google Shape;211;p32"/>
          <p:cNvSpPr txBox="1">
            <a:spLocks noGrp="1"/>
          </p:cNvSpPr>
          <p:nvPr>
            <p:ph type="title" idx="2"/>
          </p:nvPr>
        </p:nvSpPr>
        <p:spPr>
          <a:xfrm rot="793918">
            <a:off x="4757999" y="3281088"/>
            <a:ext cx="878383" cy="6327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07</a:t>
            </a:r>
            <a:endParaRPr sz="2400" dirty="0"/>
          </a:p>
        </p:txBody>
      </p:sp>
      <p:sp>
        <p:nvSpPr>
          <p:cNvPr id="55" name="Google Shape;211;p32"/>
          <p:cNvSpPr txBox="1">
            <a:spLocks noGrp="1"/>
          </p:cNvSpPr>
          <p:nvPr>
            <p:ph type="title" idx="2"/>
          </p:nvPr>
        </p:nvSpPr>
        <p:spPr>
          <a:xfrm rot="20576770">
            <a:off x="4745283" y="4132233"/>
            <a:ext cx="878383" cy="6327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08</a:t>
            </a:r>
            <a:endParaRPr sz="2400" dirty="0"/>
          </a:p>
        </p:txBody>
      </p:sp>
      <p:sp>
        <p:nvSpPr>
          <p:cNvPr id="57" name="Google Shape;213;p32"/>
          <p:cNvSpPr txBox="1">
            <a:spLocks noGrp="1"/>
          </p:cNvSpPr>
          <p:nvPr>
            <p:ph type="subTitle" idx="1"/>
          </p:nvPr>
        </p:nvSpPr>
        <p:spPr>
          <a:xfrm>
            <a:off x="1851779" y="2680040"/>
            <a:ext cx="2544600" cy="377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b="1" dirty="0"/>
              <a:t>PRÉSENTATION DU JEU </a:t>
            </a:r>
            <a:endParaRPr b="1" dirty="0"/>
          </a:p>
        </p:txBody>
      </p:sp>
      <p:sp>
        <p:nvSpPr>
          <p:cNvPr id="58" name="Google Shape;213;p32"/>
          <p:cNvSpPr txBox="1">
            <a:spLocks noGrp="1"/>
          </p:cNvSpPr>
          <p:nvPr>
            <p:ph type="subTitle" idx="1"/>
          </p:nvPr>
        </p:nvSpPr>
        <p:spPr>
          <a:xfrm>
            <a:off x="1851779" y="3510842"/>
            <a:ext cx="2544600" cy="377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b="1" dirty="0"/>
              <a:t>MODÉLISATION DU JEU</a:t>
            </a:r>
            <a:endParaRPr b="1" dirty="0"/>
          </a:p>
        </p:txBody>
      </p:sp>
      <p:sp>
        <p:nvSpPr>
          <p:cNvPr id="59" name="Google Shape;213;p32"/>
          <p:cNvSpPr txBox="1">
            <a:spLocks noGrp="1"/>
          </p:cNvSpPr>
          <p:nvPr>
            <p:ph type="subTitle" idx="1"/>
          </p:nvPr>
        </p:nvSpPr>
        <p:spPr>
          <a:xfrm>
            <a:off x="1851779" y="4312976"/>
            <a:ext cx="2544600" cy="377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b="1" dirty="0"/>
              <a:t>POLITIQUES DU JEU</a:t>
            </a:r>
            <a:endParaRPr b="1" dirty="0"/>
          </a:p>
        </p:txBody>
      </p:sp>
      <p:sp>
        <p:nvSpPr>
          <p:cNvPr id="60" name="Google Shape;213;p32"/>
          <p:cNvSpPr txBox="1">
            <a:spLocks noGrp="1"/>
          </p:cNvSpPr>
          <p:nvPr>
            <p:ph type="subTitle" idx="1"/>
          </p:nvPr>
        </p:nvSpPr>
        <p:spPr>
          <a:xfrm>
            <a:off x="5555185" y="1753706"/>
            <a:ext cx="2544600" cy="377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b="1" dirty="0"/>
              <a:t>POLITIQUES OPTIMALES</a:t>
            </a:r>
            <a:endParaRPr b="1" dirty="0"/>
          </a:p>
        </p:txBody>
      </p:sp>
      <p:sp>
        <p:nvSpPr>
          <p:cNvPr id="61" name="Google Shape;213;p32"/>
          <p:cNvSpPr txBox="1">
            <a:spLocks noGrp="1"/>
          </p:cNvSpPr>
          <p:nvPr>
            <p:ph type="subTitle" idx="1"/>
          </p:nvPr>
        </p:nvSpPr>
        <p:spPr>
          <a:xfrm>
            <a:off x="5540867" y="2601352"/>
            <a:ext cx="3147762" cy="377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b="1" dirty="0"/>
              <a:t>ÉVALUATION DES POLITIQUES </a:t>
            </a:r>
            <a:endParaRPr b="1" dirty="0"/>
          </a:p>
        </p:txBody>
      </p:sp>
      <p:sp>
        <p:nvSpPr>
          <p:cNvPr id="62" name="Google Shape;213;p32"/>
          <p:cNvSpPr txBox="1">
            <a:spLocks noGrp="1"/>
          </p:cNvSpPr>
          <p:nvPr>
            <p:ph type="subTitle" idx="1"/>
          </p:nvPr>
        </p:nvSpPr>
        <p:spPr>
          <a:xfrm>
            <a:off x="5573045" y="3433663"/>
            <a:ext cx="2544600" cy="377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smtClean="0"/>
              <a:t>DÉMONSTRATION</a:t>
            </a:r>
            <a:endParaRPr lang="fr-FR" b="1" dirty="0"/>
          </a:p>
        </p:txBody>
      </p:sp>
      <p:sp>
        <p:nvSpPr>
          <p:cNvPr id="63" name="Google Shape;213;p32"/>
          <p:cNvSpPr txBox="1">
            <a:spLocks noGrp="1"/>
          </p:cNvSpPr>
          <p:nvPr>
            <p:ph type="subTitle" idx="1"/>
          </p:nvPr>
        </p:nvSpPr>
        <p:spPr>
          <a:xfrm>
            <a:off x="5573045" y="4293750"/>
            <a:ext cx="2544600" cy="377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CONCLUSION</a:t>
            </a:r>
            <a:endParaRPr b="1" dirty="0"/>
          </a:p>
        </p:txBody>
      </p:sp>
      <p:cxnSp>
        <p:nvCxnSpPr>
          <p:cNvPr id="17" name="Connecteur droit 16"/>
          <p:cNvCxnSpPr/>
          <p:nvPr/>
        </p:nvCxnSpPr>
        <p:spPr>
          <a:xfrm>
            <a:off x="4496430" y="1613253"/>
            <a:ext cx="0" cy="3076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/>
      <p:bldP spid="208" grpId="0" animBg="1"/>
      <p:bldP spid="209" grpId="0" animBg="1"/>
      <p:bldP spid="211" grpId="0"/>
      <p:bldP spid="213" grpId="0" build="p"/>
      <p:bldP spid="35" grpId="0" animBg="1"/>
      <p:bldP spid="40" grpId="0"/>
      <p:bldP spid="41" grpId="0"/>
      <p:bldP spid="44" grpId="0"/>
      <p:bldP spid="47" grpId="0" animBg="1"/>
      <p:bldP spid="48" grpId="0" animBg="1"/>
      <p:bldP spid="49" grpId="0" animBg="1"/>
      <p:bldP spid="50" grpId="0" animBg="1"/>
      <p:bldP spid="51" grpId="0"/>
      <p:bldP spid="53" grpId="0"/>
      <p:bldP spid="54" grpId="0"/>
      <p:bldP spid="55" grpId="0"/>
      <p:bldP spid="57" grpId="0" build="p"/>
      <p:bldP spid="58" grpId="0" build="p"/>
      <p:bldP spid="59" grpId="0" build="p"/>
      <p:bldP spid="60" grpId="0" build="p"/>
      <p:bldP spid="61" grpId="0" build="p"/>
      <p:bldP spid="62" grpId="0" build="p"/>
      <p:bldP spid="6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 rot="141184">
            <a:off x="5854404" y="1403343"/>
            <a:ext cx="1271177" cy="79807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xfrm rot="-481">
            <a:off x="5425435" y="1374740"/>
            <a:ext cx="21432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248" name="Google Shape;248;p34"/>
          <p:cNvSpPr/>
          <p:nvPr/>
        </p:nvSpPr>
        <p:spPr>
          <a:xfrm>
            <a:off x="5152546" y="2552882"/>
            <a:ext cx="4497190" cy="6186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  <p:cxnSp>
        <p:nvCxnSpPr>
          <p:cNvPr id="251" name="Google Shape;251;p34"/>
          <p:cNvCxnSpPr/>
          <p:nvPr/>
        </p:nvCxnSpPr>
        <p:spPr>
          <a:xfrm rot="10800000">
            <a:off x="6248417" y="3841056"/>
            <a:ext cx="6642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0" name="Google Shape;850;p58"/>
          <p:cNvSpPr/>
          <p:nvPr/>
        </p:nvSpPr>
        <p:spPr>
          <a:xfrm>
            <a:off x="5838556" y="4101094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51;p58"/>
          <p:cNvSpPr/>
          <p:nvPr/>
        </p:nvSpPr>
        <p:spPr>
          <a:xfrm>
            <a:off x="6244230" y="4101094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52;p58"/>
          <p:cNvSpPr/>
          <p:nvPr/>
        </p:nvSpPr>
        <p:spPr>
          <a:xfrm>
            <a:off x="6649905" y="4101094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53;p58"/>
          <p:cNvSpPr/>
          <p:nvPr/>
        </p:nvSpPr>
        <p:spPr>
          <a:xfrm>
            <a:off x="7044511" y="4101094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57;p58"/>
          <p:cNvSpPr/>
          <p:nvPr/>
        </p:nvSpPr>
        <p:spPr>
          <a:xfrm rot="-814823">
            <a:off x="3197684" y="838222"/>
            <a:ext cx="173758" cy="173758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58;p58"/>
          <p:cNvSpPr/>
          <p:nvPr/>
        </p:nvSpPr>
        <p:spPr>
          <a:xfrm rot="1791733" flipH="1">
            <a:off x="3448402" y="1114308"/>
            <a:ext cx="345239" cy="32819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48;p34"/>
          <p:cNvSpPr/>
          <p:nvPr/>
        </p:nvSpPr>
        <p:spPr>
          <a:xfrm>
            <a:off x="4638905" y="2435027"/>
            <a:ext cx="3966982" cy="114599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1" i="0" dirty="0" smtClean="0"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POLITIQUES </a:t>
            </a:r>
          </a:p>
          <a:p>
            <a:pPr lvl="0" algn="ctr"/>
            <a:r>
              <a:rPr lang="fr-FR" b="1" i="0" dirty="0" smtClean="0"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OPTIMALES</a:t>
            </a:r>
            <a:endParaRPr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  <p:pic>
        <p:nvPicPr>
          <p:cNvPr id="1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5175">
            <a:off x="-342273" y="649497"/>
            <a:ext cx="4754452" cy="432223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37;p33"/>
          <p:cNvSpPr/>
          <p:nvPr/>
        </p:nvSpPr>
        <p:spPr>
          <a:xfrm rot="385179">
            <a:off x="1127791" y="1032458"/>
            <a:ext cx="2023556" cy="41021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CASINO</a:t>
            </a:r>
          </a:p>
        </p:txBody>
      </p:sp>
      <p:sp>
        <p:nvSpPr>
          <p:cNvPr id="30" name="Google Shape;238;p33"/>
          <p:cNvSpPr/>
          <p:nvPr/>
        </p:nvSpPr>
        <p:spPr>
          <a:xfrm rot="385179">
            <a:off x="1276618" y="3993089"/>
            <a:ext cx="1060772" cy="400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WIN</a:t>
            </a:r>
          </a:p>
        </p:txBody>
      </p:sp>
    </p:spTree>
    <p:extLst>
      <p:ext uri="{BB962C8B-B14F-4D97-AF65-F5344CB8AC3E}">
        <p14:creationId xmlns:p14="http://schemas.microsoft.com/office/powerpoint/2010/main" val="366418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0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992" y="-127489"/>
            <a:ext cx="1192312" cy="116937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850;p58"/>
          <p:cNvSpPr/>
          <p:nvPr/>
        </p:nvSpPr>
        <p:spPr>
          <a:xfrm>
            <a:off x="3697716" y="438765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851;p58"/>
          <p:cNvSpPr/>
          <p:nvPr/>
        </p:nvSpPr>
        <p:spPr>
          <a:xfrm>
            <a:off x="4103390" y="435786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52;p58"/>
          <p:cNvSpPr/>
          <p:nvPr/>
        </p:nvSpPr>
        <p:spPr>
          <a:xfrm>
            <a:off x="4509065" y="435786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53;p58"/>
          <p:cNvSpPr/>
          <p:nvPr/>
        </p:nvSpPr>
        <p:spPr>
          <a:xfrm>
            <a:off x="4903671" y="435786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2" name="Zone de texte 2"/>
          <p:cNvSpPr txBox="1">
            <a:spLocks noChangeArrowheads="1"/>
          </p:cNvSpPr>
          <p:nvPr/>
        </p:nvSpPr>
        <p:spPr bwMode="auto">
          <a:xfrm>
            <a:off x="7203440" y="10307320"/>
            <a:ext cx="251460" cy="25146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152400" y="9194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8" name="Zone de texte 2"/>
          <p:cNvSpPr txBox="1">
            <a:spLocks noChangeArrowheads="1"/>
          </p:cNvSpPr>
          <p:nvPr/>
        </p:nvSpPr>
        <p:spPr bwMode="auto">
          <a:xfrm>
            <a:off x="7355840" y="10459720"/>
            <a:ext cx="251460" cy="25146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4220529" y="964171"/>
            <a:ext cx="81423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dépend 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914862" y="884885"/>
            <a:ext cx="531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sz="1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stratégie optimale dans le jeu de </a:t>
            </a:r>
            <a:r>
              <a:rPr lang="fr-FR" sz="18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Gambler's</a:t>
            </a:r>
            <a:r>
              <a:rPr lang="fr-FR" sz="1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Ruin</a:t>
            </a:r>
            <a:endParaRPr lang="fr-FR" sz="18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622969" y="1812019"/>
            <a:ext cx="5984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  <a:cs typeface="Times New Roman" panose="02020603050405020304" pitchFamily="18" charset="0"/>
              </a:rPr>
              <a:t>la valeur de </a:t>
            </a:r>
            <a:r>
              <a:rPr lang="fr-FR" b="1" dirty="0">
                <a:solidFill>
                  <a:srgbClr val="FF0000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  <a:cs typeface="Times New Roman" panose="02020603050405020304" pitchFamily="18" charset="0"/>
              </a:rPr>
              <a:t>p</a:t>
            </a:r>
            <a:r>
              <a:rPr lang="fr-FR" dirty="0">
                <a:solidFill>
                  <a:srgbClr val="FF0000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  <a:cs typeface="Times New Roman" panose="02020603050405020304" pitchFamily="18" charset="0"/>
              </a:rPr>
              <a:t>, la probabilité de gagner à chaque tour</a:t>
            </a:r>
            <a:endParaRPr lang="fr-FR" dirty="0">
              <a:solidFill>
                <a:srgbClr val="FF0000"/>
              </a:solidFill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</p:txBody>
      </p:sp>
      <p:pic>
        <p:nvPicPr>
          <p:cNvPr id="32" name="Google Shape;10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942" y="-99827"/>
            <a:ext cx="1192312" cy="116937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Flèche vers le bas 30"/>
          <p:cNvSpPr/>
          <p:nvPr/>
        </p:nvSpPr>
        <p:spPr>
          <a:xfrm>
            <a:off x="4264054" y="1424552"/>
            <a:ext cx="579374" cy="389908"/>
          </a:xfrm>
          <a:prstGeom prst="downArrow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Google Shape;580;p49"/>
          <p:cNvSpPr/>
          <p:nvPr/>
        </p:nvSpPr>
        <p:spPr>
          <a:xfrm>
            <a:off x="153581" y="2351299"/>
            <a:ext cx="8795117" cy="2596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583;p49"/>
          <p:cNvCxnSpPr/>
          <p:nvPr/>
        </p:nvCxnSpPr>
        <p:spPr>
          <a:xfrm>
            <a:off x="856385" y="2946916"/>
            <a:ext cx="77754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2"/>
            </a:outerShdw>
          </a:effectLst>
        </p:spPr>
      </p:cxnSp>
      <p:sp>
        <p:nvSpPr>
          <p:cNvPr id="33" name="Rectangle 32"/>
          <p:cNvSpPr/>
          <p:nvPr/>
        </p:nvSpPr>
        <p:spPr>
          <a:xfrm>
            <a:off x="420484" y="2375418"/>
            <a:ext cx="9672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Politique Optimale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687417" y="2490072"/>
            <a:ext cx="846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Quand ?</a:t>
            </a:r>
            <a:endParaRPr lang="fr-FR" b="1" dirty="0"/>
          </a:p>
        </p:txBody>
      </p:sp>
      <p:sp>
        <p:nvSpPr>
          <p:cNvPr id="37" name="Rectangle 36"/>
          <p:cNvSpPr/>
          <p:nvPr/>
        </p:nvSpPr>
        <p:spPr>
          <a:xfrm>
            <a:off x="2868796" y="2490072"/>
            <a:ext cx="822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Exemple</a:t>
            </a:r>
            <a:endParaRPr lang="fr-FR" dirty="0"/>
          </a:p>
        </p:txBody>
      </p:sp>
      <p:sp>
        <p:nvSpPr>
          <p:cNvPr id="38" name="Rectangle 37"/>
          <p:cNvSpPr/>
          <p:nvPr/>
        </p:nvSpPr>
        <p:spPr>
          <a:xfrm>
            <a:off x="4439672" y="2532824"/>
            <a:ext cx="1075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Comment ?</a:t>
            </a:r>
            <a:endParaRPr lang="fr-FR" b="1" dirty="0"/>
          </a:p>
        </p:txBody>
      </p:sp>
      <p:sp>
        <p:nvSpPr>
          <p:cNvPr id="39" name="Rectangle 38"/>
          <p:cNvSpPr/>
          <p:nvPr/>
        </p:nvSpPr>
        <p:spPr>
          <a:xfrm>
            <a:off x="6997264" y="2490071"/>
            <a:ext cx="10358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Pourquoi ?</a:t>
            </a:r>
            <a:endParaRPr lang="fr-FR" b="1" dirty="0"/>
          </a:p>
        </p:txBody>
      </p:sp>
      <p:sp>
        <p:nvSpPr>
          <p:cNvPr id="40" name="Rectangle 39"/>
          <p:cNvSpPr/>
          <p:nvPr/>
        </p:nvSpPr>
        <p:spPr>
          <a:xfrm>
            <a:off x="288619" y="3178229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Timide</a:t>
            </a:r>
            <a:endParaRPr lang="fr-FR" sz="1800" b="1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83616" y="399325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Bold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14345" y="2988756"/>
            <a:ext cx="13085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P </a:t>
            </a: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≥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½                              (chances de gagner </a:t>
            </a: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élevées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374605" y="3846312"/>
            <a:ext cx="13880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 </a:t>
            </a: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≤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½                (chances de gagner </a:t>
            </a: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faibles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70180" y="3029213"/>
            <a:ext cx="933293" cy="640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 = 0.6</a:t>
            </a:r>
            <a:endParaRPr lang="fr-FR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1-P = 0.4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97898" y="3894304"/>
            <a:ext cx="933293" cy="640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 = </a:t>
            </a:r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0.4</a:t>
            </a:r>
            <a:endParaRPr lang="fr-FR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1-P = </a:t>
            </a:r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0.6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739545" y="3170759"/>
            <a:ext cx="23404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Parier toujours </a:t>
            </a: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1$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jusqu’à ce que la fortune atteigne </a:t>
            </a: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ou </a:t>
            </a: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728525" y="3838445"/>
            <a:ext cx="24387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Parier toujours la fortune actuelle ou une partie de celle-ci </a:t>
            </a:r>
            <a:r>
              <a:rPr lang="fr-FR" sz="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&gt;&gt;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min (i, N-i)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ce qui permet d’atteindre </a:t>
            </a: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si on gagne.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49" name="Connecteur droit 48"/>
          <p:cNvCxnSpPr/>
          <p:nvPr/>
        </p:nvCxnSpPr>
        <p:spPr>
          <a:xfrm>
            <a:off x="1388264" y="3115050"/>
            <a:ext cx="0" cy="1469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2763821" y="3065259"/>
            <a:ext cx="0" cy="1469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3673446" y="3111349"/>
            <a:ext cx="0" cy="1469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>
            <a:off x="6156190" y="3171306"/>
            <a:ext cx="0" cy="1469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155544" y="3109204"/>
            <a:ext cx="2716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Maximise les chances de gagner petit à petit (</a:t>
            </a: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à long terme</a:t>
            </a:r>
            <a:r>
              <a:rPr lang="fr-FR" sz="1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 et minimise les risques de perdre (</a:t>
            </a: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à court terme</a:t>
            </a:r>
            <a:r>
              <a:rPr lang="fr-FR" sz="1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).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127106" y="3886435"/>
            <a:ext cx="28136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Maximise les chances de gagner rapidement (</a:t>
            </a: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à court terme</a:t>
            </a:r>
            <a:r>
              <a:rPr lang="fr-FR" sz="1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fr-FR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vu qu’on met des </a:t>
            </a:r>
            <a:r>
              <a:rPr lang="fr-FR" sz="1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</a:t>
            </a:r>
            <a:r>
              <a:rPr lang="fr-FR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randes somme d’argent et </a:t>
            </a:r>
            <a:r>
              <a:rPr lang="fr-FR" sz="1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d’atteindre son objectif avant </a:t>
            </a:r>
            <a:r>
              <a:rPr lang="fr-FR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d’</a:t>
            </a:r>
            <a:r>
              <a:rPr lang="fr-F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</a:t>
            </a:r>
            <a:r>
              <a:rPr lang="fr-FR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tre</a:t>
            </a:r>
            <a:r>
              <a:rPr lang="fr-FR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ruiné.</a:t>
            </a:r>
            <a:endParaRPr lang="fr-FR" sz="1200" dirty="0">
              <a:solidFill>
                <a:schemeClr val="bg1"/>
              </a:solidFill>
            </a:endParaRPr>
          </a:p>
        </p:txBody>
      </p:sp>
      <p:cxnSp>
        <p:nvCxnSpPr>
          <p:cNvPr id="57" name="Connecteur droit 56"/>
          <p:cNvCxnSpPr/>
          <p:nvPr/>
        </p:nvCxnSpPr>
        <p:spPr>
          <a:xfrm>
            <a:off x="420484" y="3846312"/>
            <a:ext cx="8178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>
            <a:off x="1491842" y="3840083"/>
            <a:ext cx="11559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2889218" y="3839587"/>
            <a:ext cx="6975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/>
          <p:nvPr/>
        </p:nvCxnSpPr>
        <p:spPr>
          <a:xfrm>
            <a:off x="3812668" y="3824137"/>
            <a:ext cx="21681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6398691" y="3824137"/>
            <a:ext cx="21681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57797" y="3485088"/>
            <a:ext cx="9685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moins risquée</a:t>
            </a:r>
            <a:endParaRPr lang="fr-FR" sz="1050" dirty="0">
              <a:solidFill>
                <a:srgbClr val="FF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63263" y="4277210"/>
            <a:ext cx="8306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plus </a:t>
            </a:r>
            <a:r>
              <a:rPr lang="fr-FR" sz="105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risquée</a:t>
            </a:r>
            <a:endParaRPr lang="fr-FR" sz="1050" dirty="0">
              <a:solidFill>
                <a:srgbClr val="FF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45992" y="4737020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14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9934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1" grpId="0" animBg="1"/>
      <p:bldP spid="34" grpId="0" animBg="1"/>
      <p:bldP spid="33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6" grpId="0"/>
      <p:bldP spid="45" grpId="0"/>
      <p:bldP spid="47" grpId="0"/>
      <p:bldP spid="50" grpId="0"/>
      <p:bldP spid="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0"/>
          <p:cNvSpPr txBox="1">
            <a:spLocks noGrp="1"/>
          </p:cNvSpPr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Politique </a:t>
            </a:r>
            <a:r>
              <a:rPr lang="en-GB" dirty="0" err="1"/>
              <a:t>Optimales</a:t>
            </a:r>
            <a:endParaRPr dirty="0"/>
          </a:p>
        </p:txBody>
      </p:sp>
      <p:sp>
        <p:nvSpPr>
          <p:cNvPr id="590" name="Google Shape;590;p50"/>
          <p:cNvSpPr txBox="1"/>
          <p:nvPr/>
        </p:nvSpPr>
        <p:spPr>
          <a:xfrm>
            <a:off x="723015" y="1726175"/>
            <a:ext cx="7410892" cy="552000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Nouvel</a:t>
            </a:r>
            <a:r>
              <a:rPr lang="en-GB" b="1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b="1" dirty="0" err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objectif</a:t>
            </a:r>
            <a:r>
              <a:rPr lang="en-GB" b="1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: Maximiser le temps de jeu </a:t>
            </a:r>
            <a:endParaRPr dirty="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" name="Google Shape;590;p50">
            <a:extLst>
              <a:ext uri="{FF2B5EF4-FFF2-40B4-BE49-F238E27FC236}">
                <a16:creationId xmlns="" xmlns:a16="http://schemas.microsoft.com/office/drawing/2014/main" id="{AB8F9378-0482-808C-DB24-7EAE82FAB4F6}"/>
              </a:ext>
            </a:extLst>
          </p:cNvPr>
          <p:cNvSpPr txBox="1"/>
          <p:nvPr/>
        </p:nvSpPr>
        <p:spPr>
          <a:xfrm>
            <a:off x="723015" y="2443429"/>
            <a:ext cx="7410892" cy="552000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On modélise en mettant un </a:t>
            </a:r>
            <a:r>
              <a:rPr lang="fr-FR" dirty="0" err="1" smtClean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reward</a:t>
            </a:r>
            <a:r>
              <a:rPr lang="fr-FR" dirty="0" smtClean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à 1 si on joue n coups, 0 sinon</a:t>
            </a:r>
            <a:endParaRPr lang="fr-FR" dirty="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" name="Google Shape;590;p50">
            <a:extLst>
              <a:ext uri="{FF2B5EF4-FFF2-40B4-BE49-F238E27FC236}">
                <a16:creationId xmlns="" xmlns:a16="http://schemas.microsoft.com/office/drawing/2014/main" id="{80E4BF9E-7BB2-ADE4-0D3B-E2DDA357F514}"/>
              </a:ext>
            </a:extLst>
          </p:cNvPr>
          <p:cNvSpPr txBox="1"/>
          <p:nvPr/>
        </p:nvSpPr>
        <p:spPr>
          <a:xfrm>
            <a:off x="893532" y="3160683"/>
            <a:ext cx="7481775" cy="552000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Une stratégie “ </a:t>
            </a:r>
            <a:r>
              <a:rPr lang="fr-FR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B</a:t>
            </a:r>
            <a:r>
              <a:rPr lang="fr-FR" dirty="0" smtClean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old “ ne maximise certainement pas le temps de jeu de par sa nature risqué. </a:t>
            </a:r>
            <a:endParaRPr lang="fr-FR" dirty="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" name="Google Shape;590;p50">
            <a:extLst>
              <a:ext uri="{FF2B5EF4-FFF2-40B4-BE49-F238E27FC236}">
                <a16:creationId xmlns="" xmlns:a16="http://schemas.microsoft.com/office/drawing/2014/main" id="{ED467ECC-CE5D-0341-C92B-19BF76AF27D8}"/>
              </a:ext>
            </a:extLst>
          </p:cNvPr>
          <p:cNvSpPr txBox="1"/>
          <p:nvPr/>
        </p:nvSpPr>
        <p:spPr>
          <a:xfrm>
            <a:off x="2055049" y="3877937"/>
            <a:ext cx="5209612" cy="552000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85725" dist="190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2"/>
                </a:solidFill>
                <a:latin typeface="Comfortaa"/>
                <a:ea typeface="Comfortaa"/>
                <a:cs typeface="Comfortaa"/>
                <a:sym typeface="Comfortaa"/>
              </a:rPr>
              <a:t>Est ce que la stratégie </a:t>
            </a:r>
            <a:r>
              <a:rPr lang="fr-FR" b="1" dirty="0">
                <a:solidFill>
                  <a:schemeClr val="bg2"/>
                </a:solidFill>
                <a:latin typeface="Comfortaa"/>
                <a:ea typeface="Comfortaa"/>
                <a:cs typeface="Comfortaa"/>
                <a:sym typeface="Comfortaa"/>
              </a:rPr>
              <a:t>T</a:t>
            </a:r>
            <a:r>
              <a:rPr lang="fr-FR" b="1" dirty="0" smtClean="0">
                <a:solidFill>
                  <a:schemeClr val="bg2"/>
                </a:solidFill>
                <a:latin typeface="Comfortaa"/>
                <a:ea typeface="Comfortaa"/>
                <a:cs typeface="Comfortaa"/>
                <a:sym typeface="Comfortaa"/>
              </a:rPr>
              <a:t>imide</a:t>
            </a:r>
            <a:r>
              <a:rPr lang="fr-FR" dirty="0" smtClean="0">
                <a:solidFill>
                  <a:schemeClr val="bg2"/>
                </a:solidFill>
                <a:latin typeface="Comfortaa"/>
                <a:ea typeface="Comfortaa"/>
                <a:cs typeface="Comfortaa"/>
                <a:sym typeface="Comfortaa"/>
              </a:rPr>
              <a:t> est la politique optimal </a:t>
            </a:r>
            <a:r>
              <a:rPr lang="fr-FR" dirty="0" smtClean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? </a:t>
            </a:r>
            <a:endParaRPr lang="fr-FR" dirty="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" name="Google Shape;10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349" y="385961"/>
            <a:ext cx="1192312" cy="116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052" y="389173"/>
            <a:ext cx="1192312" cy="116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2046000" y="1726175"/>
            <a:ext cx="318740" cy="2874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45992" y="4737020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15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85960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0"/>
          <p:cNvSpPr txBox="1">
            <a:spLocks noGrp="1"/>
          </p:cNvSpPr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Politique </a:t>
            </a:r>
            <a:r>
              <a:rPr lang="en-GB" dirty="0" err="1"/>
              <a:t>Optimales</a:t>
            </a:r>
            <a:endParaRPr dirty="0"/>
          </a:p>
        </p:txBody>
      </p:sp>
      <p:sp>
        <p:nvSpPr>
          <p:cNvPr id="590" name="Google Shape;590;p50"/>
          <p:cNvSpPr txBox="1"/>
          <p:nvPr/>
        </p:nvSpPr>
        <p:spPr>
          <a:xfrm>
            <a:off x="723015" y="1726175"/>
            <a:ext cx="7410892" cy="552000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Si ( P &gt;= ½ ) =</a:t>
            </a:r>
            <a:r>
              <a:rPr lang="fr-FR" dirty="0" smtClean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Wingdings" panose="05000000000000000000" pitchFamily="2" charset="2"/>
              </a:rPr>
              <a:t>== &gt; la stratégie timide est bien la stratégie optimal.</a:t>
            </a:r>
            <a:endParaRPr lang="fr-FR" dirty="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" name="Google Shape;590;p50">
            <a:extLst>
              <a:ext uri="{FF2B5EF4-FFF2-40B4-BE49-F238E27FC236}">
                <a16:creationId xmlns="" xmlns:a16="http://schemas.microsoft.com/office/drawing/2014/main" id="{EA68A12F-81DD-97AC-ACDD-3A89E611E050}"/>
              </a:ext>
            </a:extLst>
          </p:cNvPr>
          <p:cNvSpPr txBox="1"/>
          <p:nvPr/>
        </p:nvSpPr>
        <p:spPr>
          <a:xfrm>
            <a:off x="723015" y="2420835"/>
            <a:ext cx="7410892" cy="552000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Si ( P &lt; ½ ) =</a:t>
            </a:r>
            <a:r>
              <a:rPr lang="fr-FR" dirty="0" smtClean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Wingdings" panose="05000000000000000000" pitchFamily="2" charset="2"/>
              </a:rPr>
              <a:t>== &gt; la stratégie timide n’est plus la stratégie optimal</a:t>
            </a:r>
            <a:endParaRPr lang="fr-FR" dirty="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" name="Google Shape;590;p50">
            <a:extLst>
              <a:ext uri="{FF2B5EF4-FFF2-40B4-BE49-F238E27FC236}">
                <a16:creationId xmlns="" xmlns:a16="http://schemas.microsoft.com/office/drawing/2014/main" id="{CBF64C25-1FAF-009C-6A17-9384CA915536}"/>
              </a:ext>
            </a:extLst>
          </p:cNvPr>
          <p:cNvSpPr txBox="1"/>
          <p:nvPr/>
        </p:nvSpPr>
        <p:spPr>
          <a:xfrm>
            <a:off x="-73668" y="3115495"/>
            <a:ext cx="2370553" cy="552000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Contre exemple</a:t>
            </a:r>
            <a:r>
              <a:rPr lang="fr-FR" dirty="0" smtClean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: </a:t>
            </a:r>
            <a:endParaRPr lang="fr-FR" dirty="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" name="Google Shape;590;p50">
            <a:extLst>
              <a:ext uri="{FF2B5EF4-FFF2-40B4-BE49-F238E27FC236}">
                <a16:creationId xmlns="" xmlns:a16="http://schemas.microsoft.com/office/drawing/2014/main" id="{F6019264-D938-38B4-4B96-60C49991E3C7}"/>
              </a:ext>
            </a:extLst>
          </p:cNvPr>
          <p:cNvSpPr txBox="1"/>
          <p:nvPr/>
        </p:nvSpPr>
        <p:spPr>
          <a:xfrm>
            <a:off x="1534000" y="3115495"/>
            <a:ext cx="2765857" cy="357048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 = 0.1 ; </a:t>
            </a:r>
            <a:r>
              <a:rPr lang="en-GB" dirty="0" err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i</a:t>
            </a:r>
            <a:r>
              <a:rPr lang="en-GB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= 2 ; n = 5</a:t>
            </a:r>
            <a:endParaRPr dirty="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590;p50">
                <a:extLst>
                  <a:ext uri="{FF2B5EF4-FFF2-40B4-BE49-F238E27FC236}">
                    <a16:creationId xmlns="" xmlns:a16="http://schemas.microsoft.com/office/drawing/2014/main" id="{F1E36B49-17BF-26F9-5AE6-8BB01EF26802}"/>
                  </a:ext>
                </a:extLst>
              </p:cNvPr>
              <p:cNvSpPr txBox="1"/>
              <p:nvPr/>
            </p:nvSpPr>
            <p:spPr>
              <a:xfrm>
                <a:off x="347457" y="3667495"/>
                <a:ext cx="6941162" cy="3570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85725" dist="19050" algn="bl" rotWithShape="0">
                  <a:srgbClr val="FFFFFF"/>
                </a:outerShdw>
              </a:effectLst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fr-FR" dirty="0" smtClean="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P( jouer n coups / Timide ) = 1 – [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0.9</m:t>
                        </m:r>
                      </m:e>
                      <m:sup>
                        <m:r>
                          <a:rPr lang="fr-FR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+ 2*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0.9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3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)*(0.1) ] = 0.0442 </a:t>
                </a:r>
              </a:p>
            </p:txBody>
          </p:sp>
        </mc:Choice>
        <mc:Fallback>
          <p:sp>
            <p:nvSpPr>
              <p:cNvPr id="8" name="Google Shape;590;p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1E36B49-17BF-26F9-5AE6-8BB01EF26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57" y="3667495"/>
                <a:ext cx="6941162" cy="3570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85725" dist="19050" algn="bl" rotWithShape="0">
                  <a:srgbClr val="FFFFFF"/>
                </a:outerShdw>
              </a:effec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590;p50">
            <a:extLst>
              <a:ext uri="{FF2B5EF4-FFF2-40B4-BE49-F238E27FC236}">
                <a16:creationId xmlns="" xmlns:a16="http://schemas.microsoft.com/office/drawing/2014/main" id="{4B5CD4C2-1FBB-186A-31A3-AF29054FD440}"/>
              </a:ext>
            </a:extLst>
          </p:cNvPr>
          <p:cNvSpPr txBox="1"/>
          <p:nvPr/>
        </p:nvSpPr>
        <p:spPr>
          <a:xfrm>
            <a:off x="-771769" y="4167203"/>
            <a:ext cx="6941162" cy="357048"/>
          </a:xfrm>
          <a:prstGeom prst="rect">
            <a:avLst/>
          </a:prstGeom>
          <a:noFill/>
          <a:ln>
            <a:noFill/>
          </a:ln>
          <a:effectLst>
            <a:outerShdw blurRad="85725" dist="190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 smtClean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P( jouer n coups / P2 ) = 1 – 0.9 = 0.1 </a:t>
            </a:r>
            <a:endParaRPr lang="fr-FR" dirty="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" name="Google Shape;100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2349" y="385961"/>
            <a:ext cx="1192312" cy="116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0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6052" y="389173"/>
            <a:ext cx="1192312" cy="116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 15"/>
          <p:cNvPicPr/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1111608" y="2409371"/>
            <a:ext cx="318740" cy="287464"/>
          </a:xfrm>
          <a:prstGeom prst="rect">
            <a:avLst/>
          </a:prstGeom>
        </p:spPr>
      </p:pic>
      <p:pic>
        <p:nvPicPr>
          <p:cNvPr id="17" name="Image 16"/>
          <p:cNvPicPr/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1111608" y="1770191"/>
            <a:ext cx="318740" cy="28746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745992" y="4737020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16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72170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 rot="141184">
            <a:off x="5859733" y="1075184"/>
            <a:ext cx="1271177" cy="79807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xfrm rot="-481">
            <a:off x="5424907" y="1045720"/>
            <a:ext cx="21432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248" name="Google Shape;248;p34"/>
          <p:cNvSpPr/>
          <p:nvPr/>
        </p:nvSpPr>
        <p:spPr>
          <a:xfrm>
            <a:off x="4247913" y="2466875"/>
            <a:ext cx="4497190" cy="6186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  <p:cxnSp>
        <p:nvCxnSpPr>
          <p:cNvPr id="251" name="Google Shape;251;p34"/>
          <p:cNvCxnSpPr/>
          <p:nvPr/>
        </p:nvCxnSpPr>
        <p:spPr>
          <a:xfrm rot="10800000">
            <a:off x="6164408" y="3259579"/>
            <a:ext cx="6642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0" name="Google Shape;850;p58"/>
          <p:cNvSpPr/>
          <p:nvPr/>
        </p:nvSpPr>
        <p:spPr>
          <a:xfrm>
            <a:off x="5754547" y="351961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51;p58"/>
          <p:cNvSpPr/>
          <p:nvPr/>
        </p:nvSpPr>
        <p:spPr>
          <a:xfrm>
            <a:off x="6160221" y="351961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52;p58"/>
          <p:cNvSpPr/>
          <p:nvPr/>
        </p:nvSpPr>
        <p:spPr>
          <a:xfrm>
            <a:off x="6565896" y="351961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53;p58"/>
          <p:cNvSpPr/>
          <p:nvPr/>
        </p:nvSpPr>
        <p:spPr>
          <a:xfrm>
            <a:off x="6960502" y="351961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48;p34"/>
          <p:cNvSpPr/>
          <p:nvPr/>
        </p:nvSpPr>
        <p:spPr>
          <a:xfrm>
            <a:off x="4521948" y="2094573"/>
            <a:ext cx="4087896" cy="10289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1" i="0" dirty="0" smtClean="0"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ÉVALUATION DES </a:t>
            </a:r>
          </a:p>
          <a:p>
            <a:pPr lvl="0" algn="ctr"/>
            <a:r>
              <a:rPr lang="fr-FR" b="1" i="0" dirty="0" smtClean="0"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POLITIQUES</a:t>
            </a:r>
            <a:endParaRPr lang="fr-FR"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  <p:pic>
        <p:nvPicPr>
          <p:cNvPr id="17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97563">
            <a:off x="335557" y="572211"/>
            <a:ext cx="4848801" cy="44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62;p35"/>
          <p:cNvSpPr/>
          <p:nvPr/>
        </p:nvSpPr>
        <p:spPr>
          <a:xfrm rot="397569">
            <a:off x="1550909" y="3711253"/>
            <a:ext cx="2023558" cy="4102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CASINO</a:t>
            </a:r>
          </a:p>
        </p:txBody>
      </p:sp>
      <p:sp>
        <p:nvSpPr>
          <p:cNvPr id="27" name="Google Shape;263;p35"/>
          <p:cNvSpPr/>
          <p:nvPr/>
        </p:nvSpPr>
        <p:spPr>
          <a:xfrm rot="-1093816">
            <a:off x="8143271" y="3809420"/>
            <a:ext cx="345228" cy="32824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64;p35"/>
          <p:cNvSpPr/>
          <p:nvPr/>
        </p:nvSpPr>
        <p:spPr>
          <a:xfrm rot="-906852">
            <a:off x="929647" y="1052649"/>
            <a:ext cx="502793" cy="47827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65;p35"/>
          <p:cNvSpPr/>
          <p:nvPr/>
        </p:nvSpPr>
        <p:spPr>
          <a:xfrm rot="-1093816">
            <a:off x="1755637" y="543525"/>
            <a:ext cx="345228" cy="32824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4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>
            <a:spLocks noGrp="1"/>
          </p:cNvSpPr>
          <p:nvPr>
            <p:ph type="ctrTitle"/>
          </p:nvPr>
        </p:nvSpPr>
        <p:spPr>
          <a:xfrm>
            <a:off x="2046000" y="670876"/>
            <a:ext cx="5052000" cy="743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</a:t>
            </a:r>
            <a:endParaRPr dirty="0"/>
          </a:p>
        </p:txBody>
      </p:sp>
      <p:sp>
        <p:nvSpPr>
          <p:cNvPr id="271" name="Google Shape;271;p36"/>
          <p:cNvSpPr txBox="1">
            <a:spLocks noGrp="1"/>
          </p:cNvSpPr>
          <p:nvPr>
            <p:ph type="title" idx="2"/>
          </p:nvPr>
        </p:nvSpPr>
        <p:spPr>
          <a:xfrm>
            <a:off x="1806213" y="2859125"/>
            <a:ext cx="26346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MONTE CARLO</a:t>
            </a:r>
            <a:endParaRPr dirty="0"/>
          </a:p>
        </p:txBody>
      </p:sp>
      <p:sp>
        <p:nvSpPr>
          <p:cNvPr id="272" name="Google Shape;272;p36"/>
          <p:cNvSpPr txBox="1">
            <a:spLocks noGrp="1"/>
          </p:cNvSpPr>
          <p:nvPr>
            <p:ph type="subTitle" idx="1"/>
          </p:nvPr>
        </p:nvSpPr>
        <p:spPr>
          <a:xfrm>
            <a:off x="1806213" y="3259424"/>
            <a:ext cx="2634600" cy="12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utilise des simulations aléatoires pour estimer la valeur d'une politique.</a:t>
            </a:r>
            <a:endParaRPr dirty="0"/>
          </a:p>
        </p:txBody>
      </p:sp>
      <p:sp>
        <p:nvSpPr>
          <p:cNvPr id="273" name="Google Shape;273;p36"/>
          <p:cNvSpPr txBox="1">
            <a:spLocks noGrp="1"/>
          </p:cNvSpPr>
          <p:nvPr>
            <p:ph type="title" idx="3"/>
          </p:nvPr>
        </p:nvSpPr>
        <p:spPr>
          <a:xfrm>
            <a:off x="4703188" y="2859125"/>
            <a:ext cx="26346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TD LEARNING</a:t>
            </a:r>
            <a:endParaRPr dirty="0"/>
          </a:p>
        </p:txBody>
      </p:sp>
      <p:sp>
        <p:nvSpPr>
          <p:cNvPr id="274" name="Google Shape;274;p36"/>
          <p:cNvSpPr txBox="1">
            <a:spLocks noGrp="1"/>
          </p:cNvSpPr>
          <p:nvPr>
            <p:ph type="subTitle" idx="4"/>
          </p:nvPr>
        </p:nvSpPr>
        <p:spPr>
          <a:xfrm>
            <a:off x="4703188" y="3259424"/>
            <a:ext cx="2634600" cy="12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consiste à mettre à jour la valeur d'un état en utilisant une estimation de la valeur de l'état suivant.</a:t>
            </a:r>
            <a:endParaRPr dirty="0"/>
          </a:p>
        </p:txBody>
      </p:sp>
      <p:grpSp>
        <p:nvGrpSpPr>
          <p:cNvPr id="275" name="Google Shape;275;p36"/>
          <p:cNvGrpSpPr/>
          <p:nvPr/>
        </p:nvGrpSpPr>
        <p:grpSpPr>
          <a:xfrm rot="-587457">
            <a:off x="2881187" y="2094149"/>
            <a:ext cx="484532" cy="670692"/>
            <a:chOff x="2831975" y="2791700"/>
            <a:chExt cx="194975" cy="269875"/>
          </a:xfrm>
        </p:grpSpPr>
        <p:sp>
          <p:nvSpPr>
            <p:cNvPr id="276" name="Google Shape;276;p36"/>
            <p:cNvSpPr/>
            <p:nvPr/>
          </p:nvSpPr>
          <p:spPr>
            <a:xfrm>
              <a:off x="2865450" y="2879125"/>
              <a:ext cx="96375" cy="125375"/>
            </a:xfrm>
            <a:custGeom>
              <a:avLst/>
              <a:gdLst/>
              <a:ahLst/>
              <a:cxnLst/>
              <a:rect l="l" t="t" r="r" b="b"/>
              <a:pathLst>
                <a:path w="3855" h="5015" extrusionOk="0">
                  <a:moveTo>
                    <a:pt x="1927" y="1053"/>
                  </a:moveTo>
                  <a:lnTo>
                    <a:pt x="3051" y="2516"/>
                  </a:lnTo>
                  <a:lnTo>
                    <a:pt x="1927" y="3979"/>
                  </a:lnTo>
                  <a:lnTo>
                    <a:pt x="803" y="2516"/>
                  </a:lnTo>
                  <a:lnTo>
                    <a:pt x="1927" y="1053"/>
                  </a:lnTo>
                  <a:close/>
                  <a:moveTo>
                    <a:pt x="1927" y="0"/>
                  </a:moveTo>
                  <a:lnTo>
                    <a:pt x="0" y="2516"/>
                  </a:lnTo>
                  <a:lnTo>
                    <a:pt x="1927" y="5014"/>
                  </a:lnTo>
                  <a:lnTo>
                    <a:pt x="3854" y="2516"/>
                  </a:lnTo>
                  <a:lnTo>
                    <a:pt x="19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2831975" y="2791700"/>
              <a:ext cx="194975" cy="269875"/>
            </a:xfrm>
            <a:custGeom>
              <a:avLst/>
              <a:gdLst/>
              <a:ahLst/>
              <a:cxnLst/>
              <a:rect l="l" t="t" r="r" b="b"/>
              <a:pathLst>
                <a:path w="7799" h="10795" extrusionOk="0">
                  <a:moveTo>
                    <a:pt x="7156" y="643"/>
                  </a:moveTo>
                  <a:lnTo>
                    <a:pt x="7156" y="8939"/>
                  </a:lnTo>
                  <a:lnTo>
                    <a:pt x="6531" y="8939"/>
                  </a:lnTo>
                  <a:lnTo>
                    <a:pt x="6531" y="1231"/>
                  </a:lnTo>
                  <a:lnTo>
                    <a:pt x="1892" y="1231"/>
                  </a:lnTo>
                  <a:lnTo>
                    <a:pt x="1892" y="643"/>
                  </a:lnTo>
                  <a:close/>
                  <a:moveTo>
                    <a:pt x="5907" y="1856"/>
                  </a:moveTo>
                  <a:lnTo>
                    <a:pt x="5907" y="10171"/>
                  </a:lnTo>
                  <a:lnTo>
                    <a:pt x="625" y="10171"/>
                  </a:lnTo>
                  <a:lnTo>
                    <a:pt x="625" y="1856"/>
                  </a:lnTo>
                  <a:close/>
                  <a:moveTo>
                    <a:pt x="1268" y="0"/>
                  </a:moveTo>
                  <a:lnTo>
                    <a:pt x="1268" y="1231"/>
                  </a:lnTo>
                  <a:lnTo>
                    <a:pt x="1" y="1231"/>
                  </a:lnTo>
                  <a:lnTo>
                    <a:pt x="1" y="10795"/>
                  </a:lnTo>
                  <a:lnTo>
                    <a:pt x="6531" y="10795"/>
                  </a:lnTo>
                  <a:lnTo>
                    <a:pt x="6531" y="9564"/>
                  </a:lnTo>
                  <a:lnTo>
                    <a:pt x="7780" y="9564"/>
                  </a:lnTo>
                  <a:lnTo>
                    <a:pt x="77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36"/>
          <p:cNvGrpSpPr/>
          <p:nvPr/>
        </p:nvGrpSpPr>
        <p:grpSpPr>
          <a:xfrm rot="473916">
            <a:off x="5778112" y="2094154"/>
            <a:ext cx="484466" cy="670687"/>
            <a:chOff x="2252100" y="2791700"/>
            <a:chExt cx="194950" cy="269875"/>
          </a:xfrm>
        </p:grpSpPr>
        <p:sp>
          <p:nvSpPr>
            <p:cNvPr id="279" name="Google Shape;279;p36"/>
            <p:cNvSpPr/>
            <p:nvPr/>
          </p:nvSpPr>
          <p:spPr>
            <a:xfrm>
              <a:off x="2282875" y="2884475"/>
              <a:ext cx="101275" cy="105300"/>
            </a:xfrm>
            <a:custGeom>
              <a:avLst/>
              <a:gdLst/>
              <a:ahLst/>
              <a:cxnLst/>
              <a:rect l="l" t="t" r="r" b="b"/>
              <a:pathLst>
                <a:path w="4051" h="4212" extrusionOk="0">
                  <a:moveTo>
                    <a:pt x="2035" y="625"/>
                  </a:moveTo>
                  <a:cubicBezTo>
                    <a:pt x="2356" y="625"/>
                    <a:pt x="2624" y="875"/>
                    <a:pt x="2624" y="1160"/>
                  </a:cubicBezTo>
                  <a:cubicBezTo>
                    <a:pt x="2624" y="1267"/>
                    <a:pt x="2588" y="1374"/>
                    <a:pt x="2517" y="1464"/>
                  </a:cubicBezTo>
                  <a:lnTo>
                    <a:pt x="2142" y="2017"/>
                  </a:lnTo>
                  <a:lnTo>
                    <a:pt x="2802" y="1963"/>
                  </a:lnTo>
                  <a:cubicBezTo>
                    <a:pt x="2820" y="1957"/>
                    <a:pt x="2836" y="1955"/>
                    <a:pt x="2851" y="1955"/>
                  </a:cubicBezTo>
                  <a:cubicBezTo>
                    <a:pt x="2881" y="1955"/>
                    <a:pt x="2909" y="1963"/>
                    <a:pt x="2945" y="1963"/>
                  </a:cubicBezTo>
                  <a:cubicBezTo>
                    <a:pt x="3087" y="1981"/>
                    <a:pt x="3212" y="2070"/>
                    <a:pt x="3284" y="2195"/>
                  </a:cubicBezTo>
                  <a:cubicBezTo>
                    <a:pt x="3373" y="2320"/>
                    <a:pt x="3409" y="2481"/>
                    <a:pt x="3373" y="2641"/>
                  </a:cubicBezTo>
                  <a:cubicBezTo>
                    <a:pt x="3355" y="2784"/>
                    <a:pt x="3266" y="2927"/>
                    <a:pt x="3141" y="3016"/>
                  </a:cubicBezTo>
                  <a:cubicBezTo>
                    <a:pt x="3052" y="3090"/>
                    <a:pt x="2938" y="3127"/>
                    <a:pt x="2820" y="3127"/>
                  </a:cubicBezTo>
                  <a:cubicBezTo>
                    <a:pt x="2796" y="3127"/>
                    <a:pt x="2772" y="3126"/>
                    <a:pt x="2748" y="3123"/>
                  </a:cubicBezTo>
                  <a:cubicBezTo>
                    <a:pt x="2552" y="3087"/>
                    <a:pt x="2392" y="2945"/>
                    <a:pt x="2320" y="2766"/>
                  </a:cubicBezTo>
                  <a:lnTo>
                    <a:pt x="2035" y="2124"/>
                  </a:lnTo>
                  <a:lnTo>
                    <a:pt x="1731" y="2766"/>
                  </a:lnTo>
                  <a:cubicBezTo>
                    <a:pt x="1660" y="2945"/>
                    <a:pt x="1517" y="3087"/>
                    <a:pt x="1321" y="3123"/>
                  </a:cubicBezTo>
                  <a:cubicBezTo>
                    <a:pt x="1297" y="3126"/>
                    <a:pt x="1273" y="3127"/>
                    <a:pt x="1250" y="3127"/>
                  </a:cubicBezTo>
                  <a:cubicBezTo>
                    <a:pt x="1131" y="3127"/>
                    <a:pt x="1015" y="3090"/>
                    <a:pt x="911" y="3016"/>
                  </a:cubicBezTo>
                  <a:cubicBezTo>
                    <a:pt x="786" y="2927"/>
                    <a:pt x="714" y="2784"/>
                    <a:pt x="679" y="2641"/>
                  </a:cubicBezTo>
                  <a:cubicBezTo>
                    <a:pt x="661" y="2481"/>
                    <a:pt x="697" y="2320"/>
                    <a:pt x="768" y="2195"/>
                  </a:cubicBezTo>
                  <a:cubicBezTo>
                    <a:pt x="857" y="2070"/>
                    <a:pt x="982" y="1981"/>
                    <a:pt x="1125" y="1963"/>
                  </a:cubicBezTo>
                  <a:cubicBezTo>
                    <a:pt x="1149" y="1963"/>
                    <a:pt x="1180" y="1955"/>
                    <a:pt x="1209" y="1955"/>
                  </a:cubicBezTo>
                  <a:cubicBezTo>
                    <a:pt x="1224" y="1955"/>
                    <a:pt x="1238" y="1957"/>
                    <a:pt x="1250" y="1963"/>
                  </a:cubicBezTo>
                  <a:lnTo>
                    <a:pt x="1928" y="2017"/>
                  </a:lnTo>
                  <a:lnTo>
                    <a:pt x="1535" y="1464"/>
                  </a:lnTo>
                  <a:cubicBezTo>
                    <a:pt x="1482" y="1374"/>
                    <a:pt x="1446" y="1267"/>
                    <a:pt x="1446" y="1160"/>
                  </a:cubicBezTo>
                  <a:cubicBezTo>
                    <a:pt x="1446" y="875"/>
                    <a:pt x="1714" y="625"/>
                    <a:pt x="2035" y="625"/>
                  </a:cubicBezTo>
                  <a:close/>
                  <a:moveTo>
                    <a:pt x="2035" y="0"/>
                  </a:moveTo>
                  <a:cubicBezTo>
                    <a:pt x="1357" y="0"/>
                    <a:pt x="821" y="518"/>
                    <a:pt x="821" y="1178"/>
                  </a:cubicBezTo>
                  <a:cubicBezTo>
                    <a:pt x="821" y="1249"/>
                    <a:pt x="821" y="1321"/>
                    <a:pt x="839" y="1392"/>
                  </a:cubicBezTo>
                  <a:cubicBezTo>
                    <a:pt x="607" y="1481"/>
                    <a:pt x="393" y="1624"/>
                    <a:pt x="250" y="1838"/>
                  </a:cubicBezTo>
                  <a:cubicBezTo>
                    <a:pt x="72" y="2106"/>
                    <a:pt x="1" y="2427"/>
                    <a:pt x="54" y="2748"/>
                  </a:cubicBezTo>
                  <a:cubicBezTo>
                    <a:pt x="108" y="3069"/>
                    <a:pt x="286" y="3337"/>
                    <a:pt x="536" y="3533"/>
                  </a:cubicBezTo>
                  <a:cubicBezTo>
                    <a:pt x="746" y="3688"/>
                    <a:pt x="990" y="3765"/>
                    <a:pt x="1231" y="3765"/>
                  </a:cubicBezTo>
                  <a:cubicBezTo>
                    <a:pt x="1297" y="3765"/>
                    <a:pt x="1363" y="3759"/>
                    <a:pt x="1428" y="3747"/>
                  </a:cubicBezTo>
                  <a:cubicBezTo>
                    <a:pt x="1535" y="3730"/>
                    <a:pt x="1624" y="3694"/>
                    <a:pt x="1714" y="3658"/>
                  </a:cubicBezTo>
                  <a:lnTo>
                    <a:pt x="1714" y="4211"/>
                  </a:lnTo>
                  <a:lnTo>
                    <a:pt x="2356" y="4211"/>
                  </a:lnTo>
                  <a:lnTo>
                    <a:pt x="2356" y="3658"/>
                  </a:lnTo>
                  <a:cubicBezTo>
                    <a:pt x="2445" y="3694"/>
                    <a:pt x="2534" y="3730"/>
                    <a:pt x="2641" y="3747"/>
                  </a:cubicBezTo>
                  <a:cubicBezTo>
                    <a:pt x="2695" y="3765"/>
                    <a:pt x="2766" y="3765"/>
                    <a:pt x="2838" y="3765"/>
                  </a:cubicBezTo>
                  <a:cubicBezTo>
                    <a:pt x="3087" y="3765"/>
                    <a:pt x="3319" y="3676"/>
                    <a:pt x="3516" y="3533"/>
                  </a:cubicBezTo>
                  <a:cubicBezTo>
                    <a:pt x="3783" y="3337"/>
                    <a:pt x="3944" y="3069"/>
                    <a:pt x="3997" y="2748"/>
                  </a:cubicBezTo>
                  <a:cubicBezTo>
                    <a:pt x="4051" y="2427"/>
                    <a:pt x="3997" y="2106"/>
                    <a:pt x="3819" y="1838"/>
                  </a:cubicBezTo>
                  <a:cubicBezTo>
                    <a:pt x="3676" y="1624"/>
                    <a:pt x="3462" y="1481"/>
                    <a:pt x="3230" y="1392"/>
                  </a:cubicBezTo>
                  <a:cubicBezTo>
                    <a:pt x="3248" y="1321"/>
                    <a:pt x="3248" y="1249"/>
                    <a:pt x="3248" y="1178"/>
                  </a:cubicBezTo>
                  <a:cubicBezTo>
                    <a:pt x="3248" y="518"/>
                    <a:pt x="2713" y="0"/>
                    <a:pt x="2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2252100" y="2791700"/>
              <a:ext cx="194950" cy="269875"/>
            </a:xfrm>
            <a:custGeom>
              <a:avLst/>
              <a:gdLst/>
              <a:ahLst/>
              <a:cxnLst/>
              <a:rect l="l" t="t" r="r" b="b"/>
              <a:pathLst>
                <a:path w="7798" h="10795" extrusionOk="0">
                  <a:moveTo>
                    <a:pt x="7155" y="643"/>
                  </a:moveTo>
                  <a:lnTo>
                    <a:pt x="7155" y="8939"/>
                  </a:lnTo>
                  <a:lnTo>
                    <a:pt x="6531" y="8939"/>
                  </a:lnTo>
                  <a:lnTo>
                    <a:pt x="6531" y="1231"/>
                  </a:lnTo>
                  <a:lnTo>
                    <a:pt x="1892" y="1231"/>
                  </a:lnTo>
                  <a:lnTo>
                    <a:pt x="1892" y="643"/>
                  </a:lnTo>
                  <a:close/>
                  <a:moveTo>
                    <a:pt x="5906" y="1856"/>
                  </a:moveTo>
                  <a:lnTo>
                    <a:pt x="5906" y="10171"/>
                  </a:lnTo>
                  <a:lnTo>
                    <a:pt x="625" y="10171"/>
                  </a:lnTo>
                  <a:lnTo>
                    <a:pt x="625" y="1856"/>
                  </a:lnTo>
                  <a:close/>
                  <a:moveTo>
                    <a:pt x="1267" y="0"/>
                  </a:moveTo>
                  <a:lnTo>
                    <a:pt x="1267" y="1231"/>
                  </a:lnTo>
                  <a:lnTo>
                    <a:pt x="1" y="1231"/>
                  </a:lnTo>
                  <a:lnTo>
                    <a:pt x="1" y="10795"/>
                  </a:lnTo>
                  <a:lnTo>
                    <a:pt x="6531" y="10795"/>
                  </a:lnTo>
                  <a:lnTo>
                    <a:pt x="6531" y="9564"/>
                  </a:lnTo>
                  <a:lnTo>
                    <a:pt x="7780" y="9564"/>
                  </a:lnTo>
                  <a:lnTo>
                    <a:pt x="77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36"/>
          <p:cNvSpPr/>
          <p:nvPr/>
        </p:nvSpPr>
        <p:spPr>
          <a:xfrm rot="-2266879">
            <a:off x="7735446" y="2070746"/>
            <a:ext cx="241411" cy="22941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6"/>
          <p:cNvSpPr/>
          <p:nvPr/>
        </p:nvSpPr>
        <p:spPr>
          <a:xfrm rot="-2080782">
            <a:off x="8148629" y="2159467"/>
            <a:ext cx="351677" cy="3346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6"/>
          <p:cNvSpPr/>
          <p:nvPr/>
        </p:nvSpPr>
        <p:spPr>
          <a:xfrm rot="-2266879">
            <a:off x="1423821" y="2614208"/>
            <a:ext cx="241411" cy="22941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Rectangle 15"/>
          <p:cNvSpPr/>
          <p:nvPr/>
        </p:nvSpPr>
        <p:spPr>
          <a:xfrm>
            <a:off x="8745992" y="4737020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17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70937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 rot="141184">
            <a:off x="5859733" y="1075184"/>
            <a:ext cx="1271177" cy="79807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xfrm rot="-481">
            <a:off x="5424907" y="1045720"/>
            <a:ext cx="21432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sp>
        <p:nvSpPr>
          <p:cNvPr id="248" name="Google Shape;248;p34"/>
          <p:cNvSpPr/>
          <p:nvPr/>
        </p:nvSpPr>
        <p:spPr>
          <a:xfrm>
            <a:off x="4247913" y="2466875"/>
            <a:ext cx="4497190" cy="6186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  <p:cxnSp>
        <p:nvCxnSpPr>
          <p:cNvPr id="251" name="Google Shape;251;p34"/>
          <p:cNvCxnSpPr/>
          <p:nvPr/>
        </p:nvCxnSpPr>
        <p:spPr>
          <a:xfrm rot="10800000">
            <a:off x="6164408" y="3259579"/>
            <a:ext cx="6642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0" name="Google Shape;850;p58"/>
          <p:cNvSpPr/>
          <p:nvPr/>
        </p:nvSpPr>
        <p:spPr>
          <a:xfrm>
            <a:off x="5754547" y="351961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51;p58"/>
          <p:cNvSpPr/>
          <p:nvPr/>
        </p:nvSpPr>
        <p:spPr>
          <a:xfrm>
            <a:off x="6160221" y="351961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52;p58"/>
          <p:cNvSpPr/>
          <p:nvPr/>
        </p:nvSpPr>
        <p:spPr>
          <a:xfrm>
            <a:off x="6565896" y="351961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53;p58"/>
          <p:cNvSpPr/>
          <p:nvPr/>
        </p:nvSpPr>
        <p:spPr>
          <a:xfrm>
            <a:off x="6960502" y="351961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48;p34"/>
          <p:cNvSpPr/>
          <p:nvPr/>
        </p:nvSpPr>
        <p:spPr>
          <a:xfrm>
            <a:off x="4605075" y="2240439"/>
            <a:ext cx="4085503" cy="84511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1" i="0" dirty="0" smtClean="0"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DÉMONSTRATION</a:t>
            </a:r>
            <a:endParaRPr lang="fr-FR"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  <p:sp>
        <p:nvSpPr>
          <p:cNvPr id="30" name="Google Shape;752;p56"/>
          <p:cNvSpPr/>
          <p:nvPr/>
        </p:nvSpPr>
        <p:spPr>
          <a:xfrm rot="355595" flipH="1">
            <a:off x="793163" y="1321586"/>
            <a:ext cx="3460396" cy="2308851"/>
          </a:xfrm>
          <a:prstGeom prst="roundRect">
            <a:avLst>
              <a:gd name="adj" fmla="val 652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754;p56"/>
          <p:cNvPicPr preferRelativeResize="0"/>
          <p:nvPr/>
        </p:nvPicPr>
        <p:blipFill rotWithShape="1">
          <a:blip r:embed="rId3">
            <a:alphaModFix/>
          </a:blip>
          <a:srcRect l="1209" t="2005" r="1209" b="2015"/>
          <a:stretch/>
        </p:blipFill>
        <p:spPr>
          <a:xfrm rot="355315">
            <a:off x="929562" y="1466197"/>
            <a:ext cx="3213047" cy="1777706"/>
          </a:xfrm>
          <a:prstGeom prst="roundRect">
            <a:avLst>
              <a:gd name="adj" fmla="val 514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algn="bl" rotWithShape="0">
              <a:schemeClr val="dk2"/>
            </a:outerShdw>
          </a:effectLst>
        </p:spPr>
      </p:pic>
      <p:cxnSp>
        <p:nvCxnSpPr>
          <p:cNvPr id="33" name="Google Shape;761;p56"/>
          <p:cNvCxnSpPr/>
          <p:nvPr/>
        </p:nvCxnSpPr>
        <p:spPr>
          <a:xfrm rot="-10445223">
            <a:off x="2073899" y="3468548"/>
            <a:ext cx="69308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dk2"/>
            </a:outerShdw>
          </a:effectLst>
        </p:spPr>
      </p:cxnSp>
      <p:sp>
        <p:nvSpPr>
          <p:cNvPr id="34" name="Google Shape;762;p56"/>
          <p:cNvSpPr/>
          <p:nvPr/>
        </p:nvSpPr>
        <p:spPr>
          <a:xfrm rot="-1798401">
            <a:off x="3582079" y="536676"/>
            <a:ext cx="345278" cy="32797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63;p56"/>
          <p:cNvSpPr/>
          <p:nvPr/>
        </p:nvSpPr>
        <p:spPr>
          <a:xfrm rot="1615021" flipH="1">
            <a:off x="3256610" y="4238369"/>
            <a:ext cx="502320" cy="47830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764;p56"/>
          <p:cNvSpPr/>
          <p:nvPr/>
        </p:nvSpPr>
        <p:spPr>
          <a:xfrm rot="6435537" flipH="1">
            <a:off x="2791550" y="4187608"/>
            <a:ext cx="258855" cy="24595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766;p56"/>
          <p:cNvSpPr/>
          <p:nvPr/>
        </p:nvSpPr>
        <p:spPr>
          <a:xfrm rot="1615021" flipH="1">
            <a:off x="4195687" y="560369"/>
            <a:ext cx="502320" cy="47830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2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 rot="141184">
            <a:off x="5859733" y="1075184"/>
            <a:ext cx="1271177" cy="79807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xfrm rot="-481">
            <a:off x="5424907" y="1045720"/>
            <a:ext cx="21432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  <p:sp>
        <p:nvSpPr>
          <p:cNvPr id="248" name="Google Shape;248;p34"/>
          <p:cNvSpPr/>
          <p:nvPr/>
        </p:nvSpPr>
        <p:spPr>
          <a:xfrm>
            <a:off x="4247913" y="2466875"/>
            <a:ext cx="4497190" cy="6186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  <p:cxnSp>
        <p:nvCxnSpPr>
          <p:cNvPr id="251" name="Google Shape;251;p34"/>
          <p:cNvCxnSpPr/>
          <p:nvPr/>
        </p:nvCxnSpPr>
        <p:spPr>
          <a:xfrm rot="10800000">
            <a:off x="6164408" y="3259579"/>
            <a:ext cx="6642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0" name="Google Shape;850;p58"/>
          <p:cNvSpPr/>
          <p:nvPr/>
        </p:nvSpPr>
        <p:spPr>
          <a:xfrm>
            <a:off x="5754547" y="351961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51;p58"/>
          <p:cNvSpPr/>
          <p:nvPr/>
        </p:nvSpPr>
        <p:spPr>
          <a:xfrm>
            <a:off x="6160221" y="351961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52;p58"/>
          <p:cNvSpPr/>
          <p:nvPr/>
        </p:nvSpPr>
        <p:spPr>
          <a:xfrm>
            <a:off x="6565896" y="351961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53;p58"/>
          <p:cNvSpPr/>
          <p:nvPr/>
        </p:nvSpPr>
        <p:spPr>
          <a:xfrm>
            <a:off x="6960502" y="351961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48;p34"/>
          <p:cNvSpPr/>
          <p:nvPr/>
        </p:nvSpPr>
        <p:spPr>
          <a:xfrm>
            <a:off x="4605075" y="2240439"/>
            <a:ext cx="4085503" cy="84511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1" i="0" dirty="0" smtClean="0"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CONCLUSION</a:t>
            </a:r>
            <a:endParaRPr lang="fr-FR"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  <p:pic>
        <p:nvPicPr>
          <p:cNvPr id="18" name="Google Shape;7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83262">
            <a:off x="-166474" y="292969"/>
            <a:ext cx="5112788" cy="46480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709;p54"/>
          <p:cNvSpPr/>
          <p:nvPr/>
        </p:nvSpPr>
        <p:spPr>
          <a:xfrm rot="-283262">
            <a:off x="1530951" y="4083721"/>
            <a:ext cx="1877002" cy="38053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CASINO</a:t>
            </a:r>
          </a:p>
        </p:txBody>
      </p:sp>
      <p:sp>
        <p:nvSpPr>
          <p:cNvPr id="26" name="Google Shape;710;p54"/>
          <p:cNvSpPr/>
          <p:nvPr/>
        </p:nvSpPr>
        <p:spPr>
          <a:xfrm rot="-6435537">
            <a:off x="486127" y="1319134"/>
            <a:ext cx="258855" cy="24595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711;p54"/>
          <p:cNvSpPr/>
          <p:nvPr/>
        </p:nvSpPr>
        <p:spPr>
          <a:xfrm rot="-6249863">
            <a:off x="737695" y="796273"/>
            <a:ext cx="422959" cy="40280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63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/>
          <p:nvPr/>
        </p:nvSpPr>
        <p:spPr>
          <a:xfrm>
            <a:off x="4580013" y="2548329"/>
            <a:ext cx="4497190" cy="6186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  <p:sp>
        <p:nvSpPr>
          <p:cNvPr id="17" name="Google Shape;248;p34"/>
          <p:cNvSpPr/>
          <p:nvPr/>
        </p:nvSpPr>
        <p:spPr>
          <a:xfrm>
            <a:off x="1445798" y="3416886"/>
            <a:ext cx="6268430" cy="84511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1" i="0" dirty="0" smtClean="0"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MERCI DE VOTRE ATTENTION</a:t>
            </a:r>
            <a:endParaRPr lang="fr-FR"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  <p:pic>
        <p:nvPicPr>
          <p:cNvPr id="25" name="Google Shape;10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314" y="621086"/>
            <a:ext cx="2456368" cy="223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0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622" y="621086"/>
            <a:ext cx="2456368" cy="223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00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8621" y="621086"/>
            <a:ext cx="2456368" cy="2233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581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/>
          <p:nvPr/>
        </p:nvSpPr>
        <p:spPr>
          <a:xfrm rot="400">
            <a:off x="1964585" y="2434436"/>
            <a:ext cx="5230377" cy="1846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1"/>
          <p:cNvSpPr txBox="1"/>
          <p:nvPr/>
        </p:nvSpPr>
        <p:spPr>
          <a:xfrm>
            <a:off x="2038445" y="2536646"/>
            <a:ext cx="4915200" cy="479700"/>
          </a:xfrm>
          <a:prstGeom prst="rect">
            <a:avLst/>
          </a:prstGeom>
          <a:noFill/>
          <a:ln>
            <a:noFill/>
          </a:ln>
          <a:effectLst>
            <a:outerShdw blurRad="71438" algn="bl" rotWithShape="0">
              <a:schemeClr val="lt1"/>
            </a:outerShdw>
          </a:effectLst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ctr"/>
            <a:r>
              <a:rPr lang="fr-FR" sz="2400" b="1" dirty="0">
                <a:solidFill>
                  <a:schemeClr val="bg1"/>
                </a:solidFill>
              </a:rPr>
              <a:t>R</a:t>
            </a:r>
            <a:r>
              <a:rPr lang="fr-FR" sz="2400" b="1" dirty="0" smtClean="0">
                <a:solidFill>
                  <a:schemeClr val="bg1"/>
                </a:solidFill>
              </a:rPr>
              <a:t>ésolution </a:t>
            </a:r>
            <a:r>
              <a:rPr lang="fr-FR" sz="2400" b="1" dirty="0">
                <a:solidFill>
                  <a:schemeClr val="bg1"/>
                </a:solidFill>
              </a:rPr>
              <a:t>des problèmes de décision pour maximiser les gains </a:t>
            </a:r>
            <a:r>
              <a:rPr lang="fr-FR" sz="2400" b="1" dirty="0" smtClean="0">
                <a:solidFill>
                  <a:schemeClr val="bg1"/>
                </a:solidFill>
              </a:rPr>
              <a:t>des </a:t>
            </a:r>
            <a:r>
              <a:rPr lang="fr-FR" sz="2400" b="1" dirty="0">
                <a:solidFill>
                  <a:schemeClr val="bg1"/>
                </a:solidFill>
              </a:rPr>
              <a:t>joueurs dans les jeux de hasard. </a:t>
            </a:r>
            <a:endParaRPr sz="2400" b="1" dirty="0">
              <a:solidFill>
                <a:schemeClr val="bg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9" name="Google Shape;199;p31"/>
          <p:cNvSpPr/>
          <p:nvPr/>
        </p:nvSpPr>
        <p:spPr>
          <a:xfrm rot="-1093349">
            <a:off x="6982107" y="609046"/>
            <a:ext cx="230247" cy="21895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 rot="-905594">
            <a:off x="7304932" y="835533"/>
            <a:ext cx="335266" cy="3188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1"/>
          <p:cNvSpPr/>
          <p:nvPr/>
        </p:nvSpPr>
        <p:spPr>
          <a:xfrm rot="-1382555">
            <a:off x="8001911" y="681649"/>
            <a:ext cx="231468" cy="231468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7;p30"/>
          <p:cNvSpPr/>
          <p:nvPr/>
        </p:nvSpPr>
        <p:spPr>
          <a:xfrm>
            <a:off x="2294565" y="557774"/>
            <a:ext cx="4532920" cy="7592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1" i="0" dirty="0" smtClean="0"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OBJECTIF</a:t>
            </a:r>
            <a:endParaRPr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  <p:sp>
        <p:nvSpPr>
          <p:cNvPr id="13" name="Google Shape;201;p31"/>
          <p:cNvSpPr/>
          <p:nvPr/>
        </p:nvSpPr>
        <p:spPr>
          <a:xfrm rot="-1382555">
            <a:off x="926894" y="727408"/>
            <a:ext cx="231468" cy="231468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99;p31"/>
          <p:cNvSpPr/>
          <p:nvPr/>
        </p:nvSpPr>
        <p:spPr>
          <a:xfrm rot="1093349" flipH="1">
            <a:off x="1947918" y="593676"/>
            <a:ext cx="230247" cy="21895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00;p31"/>
          <p:cNvSpPr/>
          <p:nvPr/>
        </p:nvSpPr>
        <p:spPr>
          <a:xfrm rot="905594" flipH="1">
            <a:off x="1530964" y="825493"/>
            <a:ext cx="335266" cy="32903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4127565" y="2148659"/>
            <a:ext cx="9044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rgbClr val="FF0000"/>
                </a:solidFill>
              </a:rPr>
              <a:t>essaie </a:t>
            </a:r>
            <a:r>
              <a:rPr lang="fr-FR" sz="1100" dirty="0" smtClean="0">
                <a:solidFill>
                  <a:srgbClr val="FF0000"/>
                </a:solidFill>
              </a:rPr>
              <a:t>de </a:t>
            </a:r>
            <a:r>
              <a:rPr lang="fr-FR" sz="1100" dirty="0">
                <a:solidFill>
                  <a:schemeClr val="bg1"/>
                </a:solidFill>
              </a:rPr>
              <a:t>:</a:t>
            </a:r>
            <a:r>
              <a:rPr lang="fr-FR" sz="1100" dirty="0" smtClean="0">
                <a:solidFill>
                  <a:schemeClr val="bg1"/>
                </a:solidFill>
              </a:rPr>
              <a:t> </a:t>
            </a:r>
            <a:endParaRPr lang="fr-FR" sz="1100" dirty="0"/>
          </a:p>
        </p:txBody>
      </p:sp>
      <p:sp>
        <p:nvSpPr>
          <p:cNvPr id="4" name="Rectangle 3"/>
          <p:cNvSpPr/>
          <p:nvPr/>
        </p:nvSpPr>
        <p:spPr>
          <a:xfrm>
            <a:off x="3307318" y="4334871"/>
            <a:ext cx="524740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700" dirty="0">
                <a:solidFill>
                  <a:srgbClr val="FF0000"/>
                </a:solidFill>
              </a:rPr>
              <a:t>Dans ce contexte, on parle souvent de la « </a:t>
            </a:r>
            <a:r>
              <a:rPr lang="fr-FR" sz="700" dirty="0" err="1">
                <a:solidFill>
                  <a:srgbClr val="FF0000"/>
                </a:solidFill>
              </a:rPr>
              <a:t>Gambling</a:t>
            </a:r>
            <a:r>
              <a:rPr lang="fr-FR" sz="700" dirty="0">
                <a:solidFill>
                  <a:srgbClr val="FF0000"/>
                </a:solidFill>
              </a:rPr>
              <a:t> </a:t>
            </a:r>
            <a:r>
              <a:rPr lang="fr-FR" sz="700" dirty="0" err="1">
                <a:solidFill>
                  <a:srgbClr val="FF0000"/>
                </a:solidFill>
              </a:rPr>
              <a:t>Theory</a:t>
            </a:r>
            <a:r>
              <a:rPr lang="fr-FR" sz="700" dirty="0">
                <a:solidFill>
                  <a:srgbClr val="FF0000"/>
                </a:solidFill>
              </a:rPr>
              <a:t> ».</a:t>
            </a:r>
          </a:p>
        </p:txBody>
      </p:sp>
      <p:cxnSp>
        <p:nvCxnSpPr>
          <p:cNvPr id="18" name="Google Shape;182;p30"/>
          <p:cNvCxnSpPr/>
          <p:nvPr/>
        </p:nvCxnSpPr>
        <p:spPr>
          <a:xfrm>
            <a:off x="3307318" y="1721873"/>
            <a:ext cx="271200" cy="558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cxnSp>
        <p:nvCxnSpPr>
          <p:cNvPr id="19" name="Google Shape;183;p30"/>
          <p:cNvCxnSpPr/>
          <p:nvPr/>
        </p:nvCxnSpPr>
        <p:spPr>
          <a:xfrm flipH="1">
            <a:off x="5347953" y="1727978"/>
            <a:ext cx="241200" cy="538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cxnSp>
        <p:nvCxnSpPr>
          <p:cNvPr id="20" name="Google Shape;184;p30"/>
          <p:cNvCxnSpPr/>
          <p:nvPr/>
        </p:nvCxnSpPr>
        <p:spPr>
          <a:xfrm flipH="1">
            <a:off x="4473974" y="1506365"/>
            <a:ext cx="2400" cy="606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cxnSp>
        <p:nvCxnSpPr>
          <p:cNvPr id="21" name="Google Shape;185;p30"/>
          <p:cNvCxnSpPr/>
          <p:nvPr/>
        </p:nvCxnSpPr>
        <p:spPr>
          <a:xfrm flipH="1">
            <a:off x="4895718" y="1793627"/>
            <a:ext cx="99000" cy="343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cxnSp>
        <p:nvCxnSpPr>
          <p:cNvPr id="22" name="Google Shape;186;p30"/>
          <p:cNvCxnSpPr/>
          <p:nvPr/>
        </p:nvCxnSpPr>
        <p:spPr>
          <a:xfrm>
            <a:off x="3933799" y="1805590"/>
            <a:ext cx="97500" cy="331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3" name="Rectangle 22"/>
          <p:cNvSpPr/>
          <p:nvPr/>
        </p:nvSpPr>
        <p:spPr>
          <a:xfrm>
            <a:off x="8745992" y="4737020"/>
            <a:ext cx="3369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1</a:t>
            </a:r>
            <a:r>
              <a:rPr lang="fr-FR" sz="1100" dirty="0" smtClean="0">
                <a:solidFill>
                  <a:schemeClr val="bg1"/>
                </a:solidFill>
              </a:rPr>
              <a:t> </a:t>
            </a:r>
            <a:endParaRPr lang="fr-FR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 rot="141184">
            <a:off x="5910785" y="1405277"/>
            <a:ext cx="1176971" cy="79807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xfrm rot="-481">
            <a:off x="5425435" y="1374740"/>
            <a:ext cx="21432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8" name="Google Shape;248;p34"/>
          <p:cNvSpPr/>
          <p:nvPr/>
        </p:nvSpPr>
        <p:spPr>
          <a:xfrm>
            <a:off x="4337733" y="2486143"/>
            <a:ext cx="4497190" cy="6186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1" i="0" dirty="0" smtClean="0"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INTRODUCTION</a:t>
            </a:r>
            <a:endParaRPr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63697">
            <a:off x="116424" y="526641"/>
            <a:ext cx="4604627" cy="4185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34"/>
          <p:cNvCxnSpPr/>
          <p:nvPr/>
        </p:nvCxnSpPr>
        <p:spPr>
          <a:xfrm rot="10800000">
            <a:off x="6164408" y="3259579"/>
            <a:ext cx="6642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52" name="Google Shape;252;p34"/>
          <p:cNvSpPr/>
          <p:nvPr/>
        </p:nvSpPr>
        <p:spPr>
          <a:xfrm rot="-1093816">
            <a:off x="3673046" y="481545"/>
            <a:ext cx="345228" cy="32824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4"/>
          <p:cNvSpPr/>
          <p:nvPr/>
        </p:nvSpPr>
        <p:spPr>
          <a:xfrm rot="-906852">
            <a:off x="4157183" y="820990"/>
            <a:ext cx="502793" cy="47827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5;p30"/>
          <p:cNvSpPr txBox="1">
            <a:spLocks noGrp="1"/>
          </p:cNvSpPr>
          <p:nvPr>
            <p:ph type="ctrTitle"/>
          </p:nvPr>
        </p:nvSpPr>
        <p:spPr>
          <a:xfrm>
            <a:off x="4412473" y="3475122"/>
            <a:ext cx="4289700" cy="6639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0B0F0"/>
                </a:solidFill>
              </a:rPr>
              <a:t>GAMBLING THEORY</a:t>
            </a:r>
            <a:endParaRPr sz="2000" dirty="0">
              <a:solidFill>
                <a:srgbClr val="00B0F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407952">
            <a:off x="1106453" y="3289807"/>
            <a:ext cx="224059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$$$$$$$</a:t>
            </a:r>
            <a:endParaRPr lang="fr-FR" sz="4000" b="1" dirty="0">
              <a:solidFill>
                <a:schemeClr val="bg1"/>
              </a:solidFill>
            </a:endParaRPr>
          </a:p>
          <a:p>
            <a:endParaRPr lang="fr-FR" sz="4000" b="1" dirty="0">
              <a:solidFill>
                <a:schemeClr val="bg1"/>
              </a:solidFill>
            </a:endParaRPr>
          </a:p>
        </p:txBody>
      </p:sp>
      <p:sp>
        <p:nvSpPr>
          <p:cNvPr id="20" name="Google Shape;850;p58"/>
          <p:cNvSpPr/>
          <p:nvPr/>
        </p:nvSpPr>
        <p:spPr>
          <a:xfrm>
            <a:off x="5816549" y="3984326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51;p58"/>
          <p:cNvSpPr/>
          <p:nvPr/>
        </p:nvSpPr>
        <p:spPr>
          <a:xfrm>
            <a:off x="6222223" y="3984326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52;p58"/>
          <p:cNvSpPr/>
          <p:nvPr/>
        </p:nvSpPr>
        <p:spPr>
          <a:xfrm>
            <a:off x="6627898" y="3984326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53;p58"/>
          <p:cNvSpPr/>
          <p:nvPr/>
        </p:nvSpPr>
        <p:spPr>
          <a:xfrm>
            <a:off x="7022504" y="3984326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47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1345150" y="559219"/>
            <a:ext cx="2335121" cy="81615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spc="40" dirty="0" err="1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Gambling</a:t>
            </a:r>
            <a:r>
              <a:rPr lang="fr-FR" sz="2400" b="1" spc="40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 </a:t>
            </a:r>
            <a:r>
              <a:rPr lang="fr-FR" sz="2400" b="1" spc="40" dirty="0" err="1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Theory</a:t>
            </a:r>
            <a:endParaRPr lang="fr-FR" sz="2400" b="1" dirty="0">
              <a:solidFill>
                <a:schemeClr val="tx1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4919623" y="559219"/>
            <a:ext cx="2335121" cy="81615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spc="40" dirty="0" smtClean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Théorie des jeux de hasard</a:t>
            </a:r>
            <a:endParaRPr lang="fr-FR" sz="2400" b="1" dirty="0">
              <a:solidFill>
                <a:schemeClr val="tx1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8" name="Flèche droite rayée 7"/>
          <p:cNvSpPr/>
          <p:nvPr/>
        </p:nvSpPr>
        <p:spPr>
          <a:xfrm>
            <a:off x="3808740" y="718610"/>
            <a:ext cx="982414" cy="559220"/>
          </a:xfrm>
          <a:prstGeom prst="stripedRightArrow">
            <a:avLst/>
          </a:prstGeom>
          <a:solidFill>
            <a:srgbClr val="0070C0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651476" y="1693491"/>
            <a:ext cx="41749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spc="40" dirty="0" smtClean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Branche </a:t>
            </a:r>
            <a:r>
              <a:rPr lang="fr-FR" sz="2000" spc="40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de la </a:t>
            </a:r>
            <a:r>
              <a:rPr lang="fr-FR" sz="2000" spc="40" dirty="0" smtClean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« théorie </a:t>
            </a:r>
            <a:r>
              <a:rPr lang="fr-FR" sz="2000" spc="40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des </a:t>
            </a:r>
            <a:r>
              <a:rPr lang="fr-FR" sz="2000" spc="40" dirty="0" smtClean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jeux » </a:t>
            </a:r>
            <a:endParaRPr lang="fr-FR" sz="2000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51238" y="2211639"/>
            <a:ext cx="6177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spc="40" dirty="0" smtClean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Étude </a:t>
            </a:r>
            <a:r>
              <a:rPr lang="fr-FR" sz="2000" b="1" spc="40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des situations de décision stratégique </a:t>
            </a:r>
            <a:r>
              <a:rPr lang="fr-FR" sz="2000" b="1" spc="40" dirty="0" smtClean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de :</a:t>
            </a:r>
            <a:endParaRPr lang="fr-FR" sz="1100" dirty="0"/>
          </a:p>
        </p:txBody>
      </p:sp>
      <p:sp>
        <p:nvSpPr>
          <p:cNvPr id="12" name="Rectangle 11"/>
          <p:cNvSpPr/>
          <p:nvPr/>
        </p:nvSpPr>
        <p:spPr>
          <a:xfrm>
            <a:off x="1550045" y="4334883"/>
            <a:ext cx="62790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b="1" spc="40" dirty="0" smtClean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Plusieurs </a:t>
            </a:r>
            <a:r>
              <a:rPr lang="fr-FR" sz="2000" b="1" spc="40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acteurs doivent prendre des décisions </a:t>
            </a:r>
            <a:r>
              <a:rPr lang="fr-FR" sz="2000" b="1" spc="40" dirty="0" smtClean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influençant </a:t>
            </a:r>
            <a:r>
              <a:rPr lang="fr-FR" sz="2000" b="1" spc="40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les résultats </a:t>
            </a:r>
            <a:r>
              <a:rPr lang="fr-FR" sz="2000" b="1" spc="40" dirty="0" smtClean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finaux</a:t>
            </a:r>
            <a:endParaRPr lang="fr-FR" sz="2000" b="1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46939" y="2974311"/>
            <a:ext cx="870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spc="40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P</a:t>
            </a:r>
            <a:r>
              <a:rPr lang="fr-FR" sz="2800" b="1" spc="40" dirty="0" smtClean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ari</a:t>
            </a:r>
            <a:endParaRPr lang="fr-FR" sz="2800" b="1" dirty="0">
              <a:solidFill>
                <a:schemeClr val="bg2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46939" y="3542239"/>
            <a:ext cx="1389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spc="40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R</a:t>
            </a:r>
            <a:r>
              <a:rPr lang="fr-FR" sz="2800" b="1" spc="40" dirty="0" smtClean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isque </a:t>
            </a:r>
            <a:endParaRPr lang="fr-FR" sz="2800" b="1" dirty="0">
              <a:solidFill>
                <a:schemeClr val="bg2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16" name="Google Shape;10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348" y="2653949"/>
            <a:ext cx="1612539" cy="167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0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630" y="2713521"/>
            <a:ext cx="1483834" cy="149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00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6577" y="2737708"/>
            <a:ext cx="1412501" cy="145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 18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1258272" y="1738421"/>
            <a:ext cx="392966" cy="355180"/>
          </a:xfrm>
          <a:prstGeom prst="rect">
            <a:avLst/>
          </a:prstGeom>
        </p:spPr>
      </p:pic>
      <p:pic>
        <p:nvPicPr>
          <p:cNvPr id="20" name="Image 19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1258272" y="2240335"/>
            <a:ext cx="392966" cy="355180"/>
          </a:xfrm>
          <a:prstGeom prst="rect">
            <a:avLst/>
          </a:prstGeom>
        </p:spPr>
      </p:pic>
      <p:pic>
        <p:nvPicPr>
          <p:cNvPr id="21" name="Image 20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1217535" y="4344285"/>
            <a:ext cx="328481" cy="355180"/>
          </a:xfrm>
          <a:prstGeom prst="rect">
            <a:avLst/>
          </a:prstGeom>
        </p:spPr>
      </p:pic>
      <p:pic>
        <p:nvPicPr>
          <p:cNvPr id="22" name="Image 21"/>
          <p:cNvPicPr/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1853973" y="3085950"/>
            <a:ext cx="392966" cy="355180"/>
          </a:xfrm>
          <a:prstGeom prst="rect">
            <a:avLst/>
          </a:prstGeom>
        </p:spPr>
      </p:pic>
      <p:pic>
        <p:nvPicPr>
          <p:cNvPr id="23" name="Image 22"/>
          <p:cNvPicPr/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1869545" y="3582504"/>
            <a:ext cx="392966" cy="355180"/>
          </a:xfrm>
          <a:prstGeom prst="rect">
            <a:avLst/>
          </a:prstGeom>
        </p:spPr>
      </p:pic>
      <p:sp>
        <p:nvSpPr>
          <p:cNvPr id="24" name="Google Shape;850;p58"/>
          <p:cNvSpPr/>
          <p:nvPr/>
        </p:nvSpPr>
        <p:spPr>
          <a:xfrm>
            <a:off x="3518714" y="12413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51;p58"/>
          <p:cNvSpPr/>
          <p:nvPr/>
        </p:nvSpPr>
        <p:spPr>
          <a:xfrm>
            <a:off x="3924388" y="12413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2;p58"/>
          <p:cNvSpPr/>
          <p:nvPr/>
        </p:nvSpPr>
        <p:spPr>
          <a:xfrm>
            <a:off x="4330063" y="12413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53;p58"/>
          <p:cNvSpPr/>
          <p:nvPr/>
        </p:nvSpPr>
        <p:spPr>
          <a:xfrm>
            <a:off x="4724669" y="124137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52;p34"/>
          <p:cNvSpPr/>
          <p:nvPr/>
        </p:nvSpPr>
        <p:spPr>
          <a:xfrm rot="21373882">
            <a:off x="3160398" y="111756"/>
            <a:ext cx="345228" cy="32824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52;p34"/>
          <p:cNvSpPr/>
          <p:nvPr/>
        </p:nvSpPr>
        <p:spPr>
          <a:xfrm rot="21373882">
            <a:off x="5107968" y="109318"/>
            <a:ext cx="345228" cy="32824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8745992" y="4737020"/>
            <a:ext cx="3369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2</a:t>
            </a:r>
            <a:r>
              <a:rPr lang="fr-FR" sz="1100" dirty="0" smtClean="0">
                <a:solidFill>
                  <a:schemeClr val="bg1"/>
                </a:solidFill>
              </a:rPr>
              <a:t> 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76325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58807" y="1391210"/>
            <a:ext cx="48814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spc="40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U</a:t>
            </a:r>
            <a:r>
              <a:rPr lang="fr-FR" sz="2000" spc="40" dirty="0" smtClean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tilisée </a:t>
            </a:r>
            <a:r>
              <a:rPr lang="fr-FR" sz="2000" spc="40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pour étudier les jeux de hasard</a:t>
            </a:r>
            <a:endParaRPr lang="fr-FR" sz="2000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14873" y="2159259"/>
            <a:ext cx="28982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spc="40" dirty="0" smtClean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JEUX DE CASINO</a:t>
            </a:r>
            <a:endParaRPr lang="fr-FR" sz="2800" b="1" dirty="0">
              <a:solidFill>
                <a:schemeClr val="bg2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08628" y="2953754"/>
            <a:ext cx="3265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spc="40" dirty="0" smtClean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JEUX DE LOTERIES</a:t>
            </a:r>
            <a:endParaRPr lang="fr-FR" sz="2800" b="1" dirty="0">
              <a:solidFill>
                <a:schemeClr val="bg2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9" name="Google Shape;10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106307">
            <a:off x="6128577" y="2117511"/>
            <a:ext cx="1612539" cy="167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0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40913">
            <a:off x="7673587" y="1629787"/>
            <a:ext cx="1483834" cy="149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0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84982">
            <a:off x="7392402" y="3284263"/>
            <a:ext cx="1412501" cy="145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/>
          <p:cNvPicPr/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2621907" y="2270898"/>
            <a:ext cx="392966" cy="355180"/>
          </a:xfrm>
          <a:prstGeom prst="rect">
            <a:avLst/>
          </a:prstGeom>
        </p:spPr>
      </p:pic>
      <p:pic>
        <p:nvPicPr>
          <p:cNvPr id="13" name="Image 12"/>
          <p:cNvPicPr/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2631234" y="2994019"/>
            <a:ext cx="392966" cy="355180"/>
          </a:xfrm>
          <a:prstGeom prst="rect">
            <a:avLst/>
          </a:prstGeom>
        </p:spPr>
      </p:pic>
      <p:pic>
        <p:nvPicPr>
          <p:cNvPr id="15" name="Image 14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1565841" y="1436140"/>
            <a:ext cx="392966" cy="355180"/>
          </a:xfrm>
          <a:prstGeom prst="rect">
            <a:avLst/>
          </a:prstGeom>
        </p:spPr>
      </p:pic>
      <p:pic>
        <p:nvPicPr>
          <p:cNvPr id="16" name="Google Shape;846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35356">
            <a:off x="162941" y="1526549"/>
            <a:ext cx="2441128" cy="23725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855;p58"/>
          <p:cNvSpPr/>
          <p:nvPr/>
        </p:nvSpPr>
        <p:spPr>
          <a:xfrm rot="335343">
            <a:off x="385371" y="3666368"/>
            <a:ext cx="1695590" cy="37873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CASINO</a:t>
            </a:r>
          </a:p>
        </p:txBody>
      </p:sp>
      <p:pic>
        <p:nvPicPr>
          <p:cNvPr id="18" name="Google Shape;261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0692866">
            <a:off x="6490190" y="277351"/>
            <a:ext cx="1813396" cy="148141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8745992" y="4737020"/>
            <a:ext cx="3369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3</a:t>
            </a:r>
            <a:r>
              <a:rPr lang="fr-FR" sz="1100" dirty="0" smtClean="0">
                <a:solidFill>
                  <a:schemeClr val="bg1"/>
                </a:solidFill>
              </a:rPr>
              <a:t> 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83959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 rot="141184">
            <a:off x="5854404" y="1403343"/>
            <a:ext cx="1271177" cy="79807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xfrm rot="-481">
            <a:off x="5425435" y="1374740"/>
            <a:ext cx="21432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248" name="Google Shape;248;p34"/>
          <p:cNvSpPr/>
          <p:nvPr/>
        </p:nvSpPr>
        <p:spPr>
          <a:xfrm>
            <a:off x="4337733" y="2486143"/>
            <a:ext cx="4497190" cy="6186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  <p:cxnSp>
        <p:nvCxnSpPr>
          <p:cNvPr id="251" name="Google Shape;251;p34"/>
          <p:cNvCxnSpPr/>
          <p:nvPr/>
        </p:nvCxnSpPr>
        <p:spPr>
          <a:xfrm rot="10800000">
            <a:off x="6164408" y="3259579"/>
            <a:ext cx="6642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17" name="Google Shape;175;p30"/>
          <p:cNvSpPr txBox="1">
            <a:spLocks noGrp="1"/>
          </p:cNvSpPr>
          <p:nvPr>
            <p:ph type="ctrTitle"/>
          </p:nvPr>
        </p:nvSpPr>
        <p:spPr>
          <a:xfrm>
            <a:off x="4412473" y="3497740"/>
            <a:ext cx="4289700" cy="641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0B0F0"/>
                </a:solidFill>
              </a:rPr>
              <a:t>GAMBLER’S RUIN</a:t>
            </a:r>
            <a:endParaRPr sz="2000" dirty="0">
              <a:solidFill>
                <a:srgbClr val="00B0F0"/>
              </a:solidFill>
            </a:endParaRPr>
          </a:p>
        </p:txBody>
      </p:sp>
      <p:sp>
        <p:nvSpPr>
          <p:cNvPr id="20" name="Google Shape;850;p58"/>
          <p:cNvSpPr/>
          <p:nvPr/>
        </p:nvSpPr>
        <p:spPr>
          <a:xfrm>
            <a:off x="5838556" y="3987305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51;p58"/>
          <p:cNvSpPr/>
          <p:nvPr/>
        </p:nvSpPr>
        <p:spPr>
          <a:xfrm>
            <a:off x="6244230" y="3984326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52;p58"/>
          <p:cNvSpPr/>
          <p:nvPr/>
        </p:nvSpPr>
        <p:spPr>
          <a:xfrm>
            <a:off x="6649905" y="3984326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E400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E4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53;p58"/>
          <p:cNvSpPr/>
          <p:nvPr/>
        </p:nvSpPr>
        <p:spPr>
          <a:xfrm>
            <a:off x="7044511" y="3984326"/>
            <a:ext cx="335100" cy="3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rgbClr val="FF4848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rgbClr val="FF4848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8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35356">
            <a:off x="40560" y="369966"/>
            <a:ext cx="4328430" cy="39349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855;p58"/>
          <p:cNvSpPr/>
          <p:nvPr/>
        </p:nvSpPr>
        <p:spPr>
          <a:xfrm rot="335343">
            <a:off x="919383" y="3936663"/>
            <a:ext cx="2041824" cy="4139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CASINO</a:t>
            </a:r>
          </a:p>
        </p:txBody>
      </p:sp>
      <p:sp>
        <p:nvSpPr>
          <p:cNvPr id="19" name="Google Shape;857;p58"/>
          <p:cNvSpPr/>
          <p:nvPr/>
        </p:nvSpPr>
        <p:spPr>
          <a:xfrm rot="-814823">
            <a:off x="3197684" y="838222"/>
            <a:ext cx="173758" cy="173758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58;p58"/>
          <p:cNvSpPr/>
          <p:nvPr/>
        </p:nvSpPr>
        <p:spPr>
          <a:xfrm rot="1791733" flipH="1">
            <a:off x="3448402" y="1114308"/>
            <a:ext cx="345239" cy="32819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 rot="407952">
            <a:off x="1567034" y="2579897"/>
            <a:ext cx="27384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$$$</a:t>
            </a:r>
            <a:endParaRPr lang="fr-FR" sz="4000" b="1" dirty="0">
              <a:solidFill>
                <a:schemeClr val="bg1"/>
              </a:solidFill>
            </a:endParaRPr>
          </a:p>
        </p:txBody>
      </p:sp>
      <p:sp>
        <p:nvSpPr>
          <p:cNvPr id="26" name="Google Shape;248;p34"/>
          <p:cNvSpPr/>
          <p:nvPr/>
        </p:nvSpPr>
        <p:spPr>
          <a:xfrm>
            <a:off x="3979033" y="2455753"/>
            <a:ext cx="4855890" cy="6186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1" i="0" dirty="0" smtClean="0"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PRÉSENTATION DU JEU</a:t>
            </a:r>
            <a:endParaRPr b="1" i="0" dirty="0"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41176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13883" r="11522" b="13944"/>
          <a:stretch/>
        </p:blipFill>
        <p:spPr>
          <a:xfrm>
            <a:off x="145120" y="465314"/>
            <a:ext cx="392966" cy="3551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87166" y="4751326"/>
            <a:ext cx="2476229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atteint </a:t>
            </a: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 objectif </a:t>
            </a:r>
            <a:r>
              <a:rPr lang="fr-FR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prédéfini</a:t>
            </a:r>
            <a:endParaRPr lang="fr-FR" sz="1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2991890" y="366699"/>
            <a:ext cx="2796099" cy="5473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spc="40" dirty="0" err="1" smtClean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Gambler’s</a:t>
            </a:r>
            <a:r>
              <a:rPr lang="fr-FR" sz="2400" b="1" spc="40" dirty="0" smtClean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 </a:t>
            </a:r>
            <a:r>
              <a:rPr lang="fr-FR" sz="2400" b="1" spc="40" dirty="0" err="1" smtClean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Ruin</a:t>
            </a:r>
            <a:endParaRPr lang="fr-FR" sz="2400" b="1" dirty="0">
              <a:solidFill>
                <a:schemeClr val="tx1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20" name="Flèche droite rayée 19"/>
          <p:cNvSpPr/>
          <p:nvPr/>
        </p:nvSpPr>
        <p:spPr>
          <a:xfrm rot="5400000">
            <a:off x="4160489" y="45050"/>
            <a:ext cx="535856" cy="559220"/>
          </a:xfrm>
          <a:prstGeom prst="stripedRightArrow">
            <a:avLst/>
          </a:prstGeom>
          <a:solidFill>
            <a:srgbClr val="0070C0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2945845" y="1036346"/>
            <a:ext cx="30764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MODÈLE MATHÉMATIQUE</a:t>
            </a:r>
            <a:endParaRPr lang="fr-FR" sz="2000" b="1" dirty="0">
              <a:solidFill>
                <a:srgbClr val="00B0F0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20040" y="1304859"/>
            <a:ext cx="18036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décrit </a:t>
            </a:r>
            <a:r>
              <a:rPr lang="fr-FR" sz="10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une situation de </a:t>
            </a:r>
            <a:r>
              <a:rPr lang="fr-FR" sz="10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jeu  où :</a:t>
            </a:r>
            <a:endParaRPr lang="fr-FR" sz="10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5646" y="1678634"/>
            <a:ext cx="2315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un joueur dispose d'une certaine somme d'argent</a:t>
            </a:r>
            <a:endParaRPr lang="fr-FR" b="1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21001" y="1704452"/>
            <a:ext cx="15275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doit prendre des décisions </a:t>
            </a:r>
            <a:endParaRPr lang="fr-FR" b="1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22328" y="1715905"/>
            <a:ext cx="1914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tenter </a:t>
            </a:r>
            <a:r>
              <a:rPr lang="fr-FR" b="1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al" panose="020B0604020202020204" pitchFamily="34" charset="0"/>
              </a:rPr>
              <a:t>de gagner davantage</a:t>
            </a:r>
            <a:endParaRPr lang="fr-FR" b="1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24" name="Flèche droite rayée 23"/>
          <p:cNvSpPr/>
          <p:nvPr/>
        </p:nvSpPr>
        <p:spPr>
          <a:xfrm>
            <a:off x="3261212" y="1676932"/>
            <a:ext cx="535856" cy="559220"/>
          </a:xfrm>
          <a:prstGeom prst="stripedRightArrow">
            <a:avLst/>
          </a:prstGeom>
          <a:solidFill>
            <a:srgbClr val="0070C0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droite rayée 24"/>
          <p:cNvSpPr/>
          <p:nvPr/>
        </p:nvSpPr>
        <p:spPr>
          <a:xfrm>
            <a:off x="5599235" y="1665324"/>
            <a:ext cx="535856" cy="559220"/>
          </a:xfrm>
          <a:prstGeom prst="stripedRightArrow">
            <a:avLst/>
          </a:prstGeom>
          <a:solidFill>
            <a:srgbClr val="0070C0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5648149" y="1749208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pour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3389266" y="1771777"/>
            <a:ext cx="330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et</a:t>
            </a:r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035313" y="1646704"/>
            <a:ext cx="6801322" cy="6194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4008669" y="2542959"/>
            <a:ext cx="10743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Dans ce modèle :</a:t>
            </a:r>
            <a:endParaRPr lang="fr-FR" sz="10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25901" y="2658232"/>
            <a:ext cx="1965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 joueur </a:t>
            </a:r>
            <a:r>
              <a:rPr lang="fr-FR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peut </a:t>
            </a:r>
            <a:endParaRPr lang="fr-FR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642126" y="3279389"/>
            <a:ext cx="29664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gagner une certaine somme d'argent (avec une probabilité spécifique)</a:t>
            </a:r>
            <a:endParaRPr lang="fr-FR" b="1" dirty="0"/>
          </a:p>
        </p:txBody>
      </p:sp>
      <p:sp>
        <p:nvSpPr>
          <p:cNvPr id="26" name="Rectangle 25"/>
          <p:cNvSpPr/>
          <p:nvPr/>
        </p:nvSpPr>
        <p:spPr>
          <a:xfrm>
            <a:off x="4811707" y="3281377"/>
            <a:ext cx="29664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perdre </a:t>
            </a: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une certaine somme d'argent (avec une probabilité spécifique)</a:t>
            </a:r>
            <a:endParaRPr lang="fr-FR" b="1" dirty="0"/>
          </a:p>
        </p:txBody>
      </p:sp>
      <p:sp>
        <p:nvSpPr>
          <p:cNvPr id="9" name="Flèche à angle droit 8"/>
          <p:cNvSpPr/>
          <p:nvPr/>
        </p:nvSpPr>
        <p:spPr>
          <a:xfrm rot="10800000">
            <a:off x="2775071" y="2816517"/>
            <a:ext cx="846387" cy="380197"/>
          </a:xfrm>
          <a:prstGeom prst="bentUp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 à angle droit 26"/>
          <p:cNvSpPr/>
          <p:nvPr/>
        </p:nvSpPr>
        <p:spPr>
          <a:xfrm rot="10800000" flipH="1">
            <a:off x="5402915" y="2837065"/>
            <a:ext cx="846387" cy="358999"/>
          </a:xfrm>
          <a:prstGeom prst="bentUp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79" r="53432" b="15179"/>
          <a:stretch/>
        </p:blipFill>
        <p:spPr bwMode="auto">
          <a:xfrm>
            <a:off x="1880374" y="2666070"/>
            <a:ext cx="771608" cy="6133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Image 28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16" t="9479" b="15179"/>
          <a:stretch/>
        </p:blipFill>
        <p:spPr bwMode="auto">
          <a:xfrm>
            <a:off x="6442021" y="2684129"/>
            <a:ext cx="777788" cy="6648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3612131" y="4027555"/>
            <a:ext cx="19447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 jeu se poursuit jusqu’à ce que :</a:t>
            </a:r>
            <a:endParaRPr lang="fr-FR" sz="1000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21001" y="4159150"/>
            <a:ext cx="1965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 </a:t>
            </a:r>
            <a:r>
              <a:rPr lang="fr-FR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joueur </a:t>
            </a:r>
            <a:endParaRPr lang="fr-FR" sz="2000" b="1" dirty="0"/>
          </a:p>
        </p:txBody>
      </p:sp>
      <p:sp>
        <p:nvSpPr>
          <p:cNvPr id="32" name="Flèche à angle droit 31"/>
          <p:cNvSpPr/>
          <p:nvPr/>
        </p:nvSpPr>
        <p:spPr>
          <a:xfrm rot="10800000">
            <a:off x="2820680" y="4312503"/>
            <a:ext cx="846387" cy="380197"/>
          </a:xfrm>
          <a:prstGeom prst="bentUp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 à angle droit 32"/>
          <p:cNvSpPr/>
          <p:nvPr/>
        </p:nvSpPr>
        <p:spPr>
          <a:xfrm rot="10800000" flipH="1">
            <a:off x="5448524" y="4333051"/>
            <a:ext cx="846387" cy="358999"/>
          </a:xfrm>
          <a:prstGeom prst="bentUp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1579429" y="4698271"/>
            <a:ext cx="2966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Ruiné  (perd tout son argent)</a:t>
            </a:r>
            <a:endParaRPr lang="fr-FR" b="1" dirty="0"/>
          </a:p>
        </p:txBody>
      </p:sp>
      <p:sp>
        <p:nvSpPr>
          <p:cNvPr id="35" name="Rectangle 34"/>
          <p:cNvSpPr/>
          <p:nvPr/>
        </p:nvSpPr>
        <p:spPr>
          <a:xfrm>
            <a:off x="8745992" y="4737020"/>
            <a:ext cx="3369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4</a:t>
            </a:r>
            <a:r>
              <a:rPr lang="fr-FR" sz="1100" dirty="0" smtClean="0">
                <a:solidFill>
                  <a:schemeClr val="bg1"/>
                </a:solidFill>
              </a:rPr>
              <a:t> 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43250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 animBg="1"/>
      <p:bldP spid="4" grpId="0"/>
      <p:bldP spid="5" grpId="0"/>
      <p:bldP spid="6" grpId="0"/>
      <p:bldP spid="21" grpId="0"/>
      <p:bldP spid="22" grpId="0"/>
      <p:bldP spid="24" grpId="0" animBg="1"/>
      <p:bldP spid="25" grpId="0" animBg="1"/>
      <p:bldP spid="23" grpId="0"/>
      <p:bldP spid="14" grpId="0"/>
      <p:bldP spid="2" grpId="0" animBg="1"/>
      <p:bldP spid="16" grpId="0"/>
      <p:bldP spid="7" grpId="0"/>
      <p:bldP spid="8" grpId="0"/>
      <p:bldP spid="26" grpId="0"/>
      <p:bldP spid="9" grpId="0" animBg="1"/>
      <p:bldP spid="27" grpId="0" animBg="1"/>
      <p:bldP spid="30" grpId="0"/>
      <p:bldP spid="31" grpId="0"/>
      <p:bldP spid="32" grpId="0" animBg="1"/>
      <p:bldP spid="33" grpId="0" animBg="1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064211" y="794120"/>
            <a:ext cx="3928897" cy="3235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  <a:cs typeface="Arial" panose="020B0604020202020204" pitchFamily="34" charset="0"/>
              </a:rPr>
              <a:t>Le modèle est souvent utilisé pour étudier des stratégies de jeu </a:t>
            </a:r>
            <a:r>
              <a:rPr lang="fr-FR" sz="1800" b="1" dirty="0" smtClean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  <a:cs typeface="Arial" panose="020B0604020202020204" pitchFamily="34" charset="0"/>
              </a:rPr>
              <a:t>optimales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600" b="1" u="sng" dirty="0" smtClean="0">
                <a:solidFill>
                  <a:srgbClr val="FF0000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  <a:cs typeface="Arial" panose="020B0604020202020204" pitchFamily="34" charset="0"/>
              </a:rPr>
              <a:t>en </a:t>
            </a:r>
            <a:r>
              <a:rPr lang="fr-FR" sz="1600" b="1" u="sng" dirty="0">
                <a:solidFill>
                  <a:srgbClr val="FF0000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  <a:cs typeface="Arial" panose="020B0604020202020204" pitchFamily="34" charset="0"/>
              </a:rPr>
              <a:t>particulier </a:t>
            </a:r>
            <a:endParaRPr lang="fr-FR" sz="1600" b="1" u="sng" dirty="0" smtClean="0">
              <a:solidFill>
                <a:srgbClr val="FF0000"/>
              </a:solidFill>
              <a:latin typeface="Source Code Pro Black" panose="020B0809030403020204" pitchFamily="49" charset="0"/>
              <a:ea typeface="Source Code Pro Black" panose="020B080903040302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800" b="1" dirty="0" smtClean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  <a:cs typeface="Arial" panose="020B0604020202020204" pitchFamily="34" charset="0"/>
              </a:rPr>
              <a:t>dans </a:t>
            </a:r>
            <a:r>
              <a:rPr lang="fr-FR" sz="1800" b="1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  <a:cs typeface="Arial" panose="020B0604020202020204" pitchFamily="34" charset="0"/>
              </a:rPr>
              <a:t>les jeux de </a:t>
            </a:r>
            <a:r>
              <a:rPr lang="fr-FR" sz="2400" b="1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  <a:cs typeface="Arial" panose="020B0604020202020204" pitchFamily="34" charset="0"/>
              </a:rPr>
              <a:t>casino</a:t>
            </a:r>
            <a:r>
              <a:rPr lang="fr-FR" sz="1800" b="1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  <a:cs typeface="Arial" panose="020B0604020202020204" pitchFamily="34" charset="0"/>
              </a:rPr>
              <a:t> </a:t>
            </a:r>
            <a:r>
              <a:rPr lang="fr-FR" sz="1800" b="1" u="sng" dirty="0">
                <a:solidFill>
                  <a:srgbClr val="FF0000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  <a:cs typeface="Arial" panose="020B0604020202020204" pitchFamily="34" charset="0"/>
              </a:rPr>
              <a:t>où</a:t>
            </a:r>
            <a:r>
              <a:rPr lang="fr-FR" sz="1800" b="1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  <a:cs typeface="Arial" panose="020B0604020202020204" pitchFamily="34" charset="0"/>
              </a:rPr>
              <a:t> </a:t>
            </a:r>
            <a:endParaRPr lang="fr-FR" sz="1800" b="1" dirty="0" smtClean="0">
              <a:solidFill>
                <a:schemeClr val="bg1"/>
              </a:solidFill>
              <a:latin typeface="Source Code Pro Black" panose="020B0809030403020204" pitchFamily="49" charset="0"/>
              <a:ea typeface="Source Code Pro Black" panose="020B080903040302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800" b="1" dirty="0" smtClean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  <a:cs typeface="Arial" panose="020B0604020202020204" pitchFamily="34" charset="0"/>
              </a:rPr>
              <a:t>le </a:t>
            </a:r>
            <a:r>
              <a:rPr lang="fr-FR" sz="1800" b="1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  <a:cs typeface="Arial" panose="020B0604020202020204" pitchFamily="34" charset="0"/>
              </a:rPr>
              <a:t>joueur peut utiliser des systèmes de mise </a:t>
            </a:r>
            <a:endParaRPr lang="fr-FR" sz="1800" b="1" dirty="0" smtClean="0">
              <a:solidFill>
                <a:schemeClr val="bg1"/>
              </a:solidFill>
              <a:latin typeface="Source Code Pro Black" panose="020B0809030403020204" pitchFamily="49" charset="0"/>
              <a:ea typeface="Source Code Pro Black" panose="020B080903040302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800" b="1" u="sng" dirty="0" smtClean="0">
                <a:solidFill>
                  <a:srgbClr val="FF0000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  <a:cs typeface="Arial" panose="020B0604020202020204" pitchFamily="34" charset="0"/>
              </a:rPr>
              <a:t>pour</a:t>
            </a:r>
            <a:r>
              <a:rPr lang="fr-FR" sz="1800" b="1" dirty="0" smtClean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0" name="Google Shape;8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35356">
            <a:off x="40560" y="369966"/>
            <a:ext cx="4328430" cy="39349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855;p58"/>
          <p:cNvSpPr/>
          <p:nvPr/>
        </p:nvSpPr>
        <p:spPr>
          <a:xfrm rot="335343">
            <a:off x="919383" y="3936663"/>
            <a:ext cx="2041824" cy="4139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Quicksand"/>
              </a:rPr>
              <a:t>CASINO</a:t>
            </a:r>
          </a:p>
        </p:txBody>
      </p:sp>
      <p:sp>
        <p:nvSpPr>
          <p:cNvPr id="22" name="Rectangle 21"/>
          <p:cNvSpPr/>
          <p:nvPr/>
        </p:nvSpPr>
        <p:spPr>
          <a:xfrm rot="407952">
            <a:off x="1567034" y="2579897"/>
            <a:ext cx="27384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$$$</a:t>
            </a:r>
            <a:endParaRPr lang="fr-FR" sz="4000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39293" y="86234"/>
            <a:ext cx="27384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0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$$$</a:t>
            </a:r>
            <a:endParaRPr lang="fr-FR" sz="4000" b="1" dirty="0">
              <a:solidFill>
                <a:srgbClr val="00B050"/>
              </a:solidFill>
            </a:endParaRPr>
          </a:p>
        </p:txBody>
      </p:sp>
      <p:sp>
        <p:nvSpPr>
          <p:cNvPr id="24" name="Flèche à angle droit 23"/>
          <p:cNvSpPr/>
          <p:nvPr/>
        </p:nvSpPr>
        <p:spPr>
          <a:xfrm rot="10800000">
            <a:off x="4791640" y="3763429"/>
            <a:ext cx="846387" cy="380197"/>
          </a:xfrm>
          <a:prstGeom prst="bent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à angle droit 24"/>
          <p:cNvSpPr/>
          <p:nvPr/>
        </p:nvSpPr>
        <p:spPr>
          <a:xfrm rot="10800000" flipH="1">
            <a:off x="6392374" y="3774028"/>
            <a:ext cx="846387" cy="358999"/>
          </a:xfrm>
          <a:prstGeom prst="bent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4337735" y="4214672"/>
            <a:ext cx="14345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  <a:cs typeface="Arial" panose="020B0604020202020204" pitchFamily="34" charset="0"/>
              </a:rPr>
              <a:t>maximiser ses gains 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6392373" y="4229691"/>
            <a:ext cx="1454314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  <a:cs typeface="Arial" panose="020B0604020202020204" pitchFamily="34" charset="0"/>
              </a:rPr>
              <a:t>minimiser ses pertes.</a:t>
            </a:r>
            <a:endParaRPr lang="fr-FR" sz="1200" b="1" dirty="0">
              <a:solidFill>
                <a:schemeClr val="bg1"/>
              </a:solidFill>
              <a:latin typeface="Source Code Pro Black" panose="020B0809030403020204" pitchFamily="49" charset="0"/>
              <a:ea typeface="Source Code Pro Black" panose="020B0809030403020204" pitchFamily="49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45992" y="4737020"/>
            <a:ext cx="3369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5</a:t>
            </a:r>
            <a:r>
              <a:rPr lang="fr-FR" sz="1100" dirty="0" smtClean="0">
                <a:solidFill>
                  <a:schemeClr val="bg1"/>
                </a:solidFill>
              </a:rPr>
              <a:t> 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19488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" grpId="0"/>
      <p:bldP spid="4" grpId="0"/>
    </p:bldLst>
  </p:timing>
</p:sld>
</file>

<file path=ppt/theme/theme1.xml><?xml version="1.0" encoding="utf-8"?>
<a:theme xmlns:a="http://schemas.openxmlformats.org/drawingml/2006/main" name="Poker Training by Slidesgo">
  <a:themeElements>
    <a:clrScheme name="Simple Light">
      <a:dk1>
        <a:srgbClr val="191919"/>
      </a:dk1>
      <a:lt1>
        <a:srgbClr val="FFFFFF"/>
      </a:lt1>
      <a:dk2>
        <a:srgbClr val="00CEFF"/>
      </a:dk2>
      <a:lt2>
        <a:srgbClr val="FF4848"/>
      </a:lt2>
      <a:accent1>
        <a:srgbClr val="FFE400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2636</TotalTime>
  <Words>1402</Words>
  <Application>Microsoft Office PowerPoint</Application>
  <PresentationFormat>Affichage à l'écran (16:9)</PresentationFormat>
  <Paragraphs>248</Paragraphs>
  <Slides>28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42" baseType="lpstr">
      <vt:lpstr>Calibri</vt:lpstr>
      <vt:lpstr>Times New Roman</vt:lpstr>
      <vt:lpstr>Comfortaa</vt:lpstr>
      <vt:lpstr>Source Code Pro Black</vt:lpstr>
      <vt:lpstr>arial</vt:lpstr>
      <vt:lpstr>Wingdings</vt:lpstr>
      <vt:lpstr>Source Sans Pro Black</vt:lpstr>
      <vt:lpstr>Quicksand</vt:lpstr>
      <vt:lpstr>Symbol</vt:lpstr>
      <vt:lpstr>arial</vt:lpstr>
      <vt:lpstr>Tahoma</vt:lpstr>
      <vt:lpstr>Quicksand SemiBold</vt:lpstr>
      <vt:lpstr>Cambria Math</vt:lpstr>
      <vt:lpstr>Poker Training by Slidesgo</vt:lpstr>
      <vt:lpstr>Maximizing Rewards</vt:lpstr>
      <vt:lpstr>01</vt:lpstr>
      <vt:lpstr>Présentation PowerPoint</vt:lpstr>
      <vt:lpstr>01</vt:lpstr>
      <vt:lpstr>Présentation PowerPoint</vt:lpstr>
      <vt:lpstr>Présentation PowerPoint</vt:lpstr>
      <vt:lpstr>02</vt:lpstr>
      <vt:lpstr>Présentation PowerPoint</vt:lpstr>
      <vt:lpstr>Présentation PowerPoint</vt:lpstr>
      <vt:lpstr>Présentation PowerPoint</vt:lpstr>
      <vt:lpstr>Présentation PowerPoint</vt:lpstr>
      <vt:lpstr>03</vt:lpstr>
      <vt:lpstr>Présentation PowerPoint</vt:lpstr>
      <vt:lpstr>Présentation PowerPoint</vt:lpstr>
      <vt:lpstr>Présentation PowerPoint</vt:lpstr>
      <vt:lpstr>Présentation PowerPoint</vt:lpstr>
      <vt:lpstr>04</vt:lpstr>
      <vt:lpstr>Présentation PowerPoint</vt:lpstr>
      <vt:lpstr>Présentation PowerPoint</vt:lpstr>
      <vt:lpstr>06</vt:lpstr>
      <vt:lpstr>Présentation PowerPoint</vt:lpstr>
      <vt:lpstr>Politique Optimales</vt:lpstr>
      <vt:lpstr>Politique Optimales</vt:lpstr>
      <vt:lpstr>06</vt:lpstr>
      <vt:lpstr>EVALUATION</vt:lpstr>
      <vt:lpstr>07</vt:lpstr>
      <vt:lpstr>08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Maximizing Rewards</dc:title>
  <dc:creator>HP</dc:creator>
  <cp:lastModifiedBy>Microsoft account</cp:lastModifiedBy>
  <cp:revision>96</cp:revision>
  <dcterms:modified xsi:type="dcterms:W3CDTF">2023-03-22T16:39:11Z</dcterms:modified>
</cp:coreProperties>
</file>